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3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359" r:id="rId11"/>
    <p:sldId id="300" r:id="rId12"/>
    <p:sldId id="331" r:id="rId13"/>
    <p:sldId id="302" r:id="rId14"/>
    <p:sldId id="304" r:id="rId15"/>
    <p:sldId id="344" r:id="rId16"/>
    <p:sldId id="356" r:id="rId17"/>
    <p:sldId id="357" r:id="rId18"/>
    <p:sldId id="264" r:id="rId19"/>
    <p:sldId id="318" r:id="rId20"/>
    <p:sldId id="321" r:id="rId21"/>
    <p:sldId id="358" r:id="rId22"/>
    <p:sldId id="333" r:id="rId23"/>
    <p:sldId id="334" r:id="rId24"/>
    <p:sldId id="335" r:id="rId25"/>
    <p:sldId id="325" r:id="rId26"/>
    <p:sldId id="336" r:id="rId27"/>
  </p:sldIdLst>
  <p:sldSz cx="9144000" cy="6858000" type="screen4x3"/>
  <p:notesSz cx="7315200" cy="96012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6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6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6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6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6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6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6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6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6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schemeClr val="tx1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FFCC"/>
    <a:srgbClr val="FFFFFF"/>
    <a:srgbClr val="008000"/>
    <a:srgbClr val="CC6600"/>
    <a:srgbClr val="FFCC66"/>
    <a:srgbClr val="33CC33"/>
    <a:srgbClr val="66FF66"/>
    <a:srgbClr val="FFCC99"/>
    <a:srgbClr val="EAEAEA"/>
    <a:srgbClr val="0033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 horzBarState="maximized">
    <p:restoredLeft sz="16591" autoAdjust="0"/>
    <p:restoredTop sz="87158" autoAdjust="0"/>
  </p:normalViewPr>
  <p:slideViewPr>
    <p:cSldViewPr snapToGrid="0">
      <p:cViewPr varScale="1">
        <p:scale>
          <a:sx n="94" d="100"/>
          <a:sy n="94" d="100"/>
        </p:scale>
        <p:origin x="-67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-786" y="-9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396"/>
    </p:cViewPr>
  </p:sorterViewPr>
  <p:notesViewPr>
    <p:cSldViewPr snapToGrid="0">
      <p:cViewPr varScale="1">
        <p:scale>
          <a:sx n="79" d="100"/>
          <a:sy n="79" d="100"/>
        </p:scale>
        <p:origin x="-3084" y="-90"/>
      </p:cViewPr>
      <p:guideLst>
        <p:guide orient="horz" pos="3024"/>
        <p:guide pos="230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6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>
                <a:latin typeface="Times" pitchFamily="16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>
                <a:latin typeface="Times" pitchFamily="16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0" hangingPunct="0">
              <a:defRPr sz="1300">
                <a:latin typeface="Times" pitchFamily="16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>
                <a:latin typeface="Times" pitchFamily="16" charset="0"/>
              </a:defRPr>
            </a:lvl1pPr>
          </a:lstStyle>
          <a:p>
            <a:pPr>
              <a:defRPr/>
            </a:pPr>
            <a:fld id="{0B46D836-79B5-422B-A691-98074C7946E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0836933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AutoShape 1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50179" name="AutoShape 2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50180" name="AutoShape 3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052" name="Rectangle 4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878" tIns="47964" rIns="97878" bIns="47964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68614" name="Rectangle 5"/>
          <p:cNvSpPr>
            <a:spLocks noGrp="1" noRot="1" noChangeAspect="1" noChangeArrowheads="1" noTextEdit="1"/>
          </p:cNvSpPr>
          <p:nvPr>
            <p:ph type="sldImg" idx="1"/>
          </p:nvPr>
        </p:nvSpPr>
        <p:spPr bwMode="auto">
          <a:xfrm>
            <a:off x="1266825" y="727075"/>
            <a:ext cx="4783138" cy="35877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="" xmlns:p14="http://schemas.microsoft.com/office/powerpoint/2010/main" val="27144562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1"/>
          <p:cNvSpPr txBox="1">
            <a:spLocks noGrp="1" noChangeArrowheads="1"/>
          </p:cNvSpPr>
          <p:nvPr>
            <p:ph type="body"/>
          </p:nvPr>
        </p:nvSpPr>
        <p:spPr>
          <a:xfrm>
            <a:off x="974725" y="4559300"/>
            <a:ext cx="6257925" cy="2292350"/>
          </a:xfrm>
          <a:noFill/>
          <a:ln/>
        </p:spPr>
        <p:txBody>
          <a:bodyPr>
            <a:spAutoFit/>
          </a:bodyPr>
          <a:lstStyle/>
          <a:p>
            <a:pPr>
              <a:lnSpc>
                <a:spcPct val="93000"/>
              </a:lnSpc>
              <a:spcBef>
                <a:spcPts val="450"/>
              </a:spcBef>
              <a:buFont typeface="Book Antiqua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Book Antiqua" pitchFamily="18" charset="0"/>
              <a:ea typeface="Gothic"/>
              <a:cs typeface="Gothic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ln/>
        </p:spPr>
      </p:sp>
    </p:spTree>
    <p:extLst>
      <p:ext uri="{BB962C8B-B14F-4D97-AF65-F5344CB8AC3E}">
        <p14:creationId xmlns="" xmlns:p14="http://schemas.microsoft.com/office/powerpoint/2010/main" val="3016231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8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587" y="9120712"/>
            <a:ext cx="3169920" cy="47877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902" tIns="47950" rIns="95902" bIns="47950"/>
          <a:lstStyle/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B0F0EF4F-0BC8-4568-94F4-D53B311D046A}" type="slidenum">
              <a:rPr lang="en-US">
                <a:latin typeface="Arial" pitchFamily="34" charset="0"/>
              </a:rPr>
              <a:pPr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4</a:t>
            </a:fld>
            <a:endParaRPr lang="en-US">
              <a:latin typeface="Arial" pitchFamily="34" charset="0"/>
            </a:endParaRPr>
          </a:p>
        </p:txBody>
      </p:sp>
      <p:sp>
        <p:nvSpPr>
          <p:cNvPr id="378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solidFill>
            <a:srgbClr val="FFFFFF"/>
          </a:solidFill>
        </p:spPr>
      </p:sp>
      <p:sp>
        <p:nvSpPr>
          <p:cNvPr id="378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7056" y="4560358"/>
            <a:ext cx="5361093" cy="4415013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1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2871" y="9120150"/>
            <a:ext cx="3170649" cy="479399"/>
          </a:xfrm>
          <a:prstGeom prst="rect">
            <a:avLst/>
          </a:prstGeom>
          <a:noFill/>
        </p:spPr>
        <p:txBody>
          <a:bodyPr lIns="95903" tIns="47951" rIns="95903" bIns="47951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1268F2F9-654E-40D7-960E-E773A3713C77}" type="slidenum">
              <a:rPr lang="en-US" smtClean="0"/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8</a:t>
            </a:fld>
            <a:endParaRPr lang="en-US" smtClean="0"/>
          </a:p>
        </p:txBody>
      </p:sp>
      <p:sp>
        <p:nvSpPr>
          <p:cNvPr id="194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249525" y="-12706350"/>
            <a:ext cx="17908588" cy="13433425"/>
          </a:xfrm>
          <a:solidFill>
            <a:srgbClr val="FFFFFF"/>
          </a:solidFill>
          <a:ln/>
        </p:spPr>
      </p:sp>
      <p:sp>
        <p:nvSpPr>
          <p:cNvPr id="194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5584" y="4560901"/>
            <a:ext cx="5357303" cy="4312936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747713"/>
            <a:ext cx="4962525" cy="3722687"/>
          </a:xfrm>
        </p:spPr>
      </p:sp>
      <p:sp>
        <p:nvSpPr>
          <p:cNvPr id="1505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5360" y="4556937"/>
            <a:ext cx="5359401" cy="4411593"/>
          </a:xfrm>
          <a:noFill/>
          <a:ln/>
        </p:spPr>
        <p:txBody>
          <a:bodyPr wrap="none" anchor="ctr"/>
          <a:lstStyle/>
          <a:p>
            <a:endParaRPr lang="de-DE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"/>
          <p:cNvSpPr txBox="1">
            <a:spLocks noChangeArrowheads="1"/>
          </p:cNvSpPr>
          <p:nvPr/>
        </p:nvSpPr>
        <p:spPr bwMode="auto">
          <a:xfrm>
            <a:off x="1266578" y="727365"/>
            <a:ext cx="4783727" cy="35872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8028" tIns="49012" rIns="98028" bIns="49012" anchor="ctr"/>
          <a:lstStyle>
            <a:lvl1pPr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  <a:cs typeface="MS PGothic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endParaRPr 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body"/>
          </p:nvPr>
        </p:nvSpPr>
        <p:spPr>
          <a:xfrm>
            <a:off x="975584" y="4559248"/>
            <a:ext cx="5357303" cy="4410468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25356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1"/>
          <p:cNvSpPr txBox="1">
            <a:spLocks noGrp="1" noChangeArrowheads="1"/>
          </p:cNvSpPr>
          <p:nvPr>
            <p:ph type="body"/>
          </p:nvPr>
        </p:nvSpPr>
        <p:spPr>
          <a:xfrm>
            <a:off x="974725" y="4559300"/>
            <a:ext cx="6257925" cy="2292350"/>
          </a:xfrm>
          <a:noFill/>
          <a:ln/>
        </p:spPr>
        <p:txBody>
          <a:bodyPr>
            <a:spAutoFit/>
          </a:bodyPr>
          <a:lstStyle/>
          <a:p>
            <a:pPr>
              <a:lnSpc>
                <a:spcPct val="93000"/>
              </a:lnSpc>
              <a:spcBef>
                <a:spcPts val="450"/>
              </a:spcBef>
              <a:buFont typeface="Book Antiqua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latin typeface="Book Antiqua" pitchFamily="18" charset="0"/>
              <a:ea typeface="Gothic"/>
              <a:cs typeface="Gothic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xmlns="" val="3016231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1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2871" y="9120150"/>
            <a:ext cx="3170649" cy="479399"/>
          </a:xfrm>
          <a:prstGeom prst="rect">
            <a:avLst/>
          </a:prstGeom>
          <a:noFill/>
        </p:spPr>
        <p:txBody>
          <a:bodyPr lIns="95903" tIns="47951" rIns="95903" bIns="47951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1268F2F9-654E-40D7-960E-E773A3713C77}" type="slidenum">
              <a:rPr lang="en-US" smtClean="0"/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20</a:t>
            </a:fld>
            <a:endParaRPr lang="en-US" smtClean="0"/>
          </a:p>
        </p:txBody>
      </p:sp>
      <p:sp>
        <p:nvSpPr>
          <p:cNvPr id="194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249525" y="-12706350"/>
            <a:ext cx="17908588" cy="13433425"/>
          </a:xfrm>
          <a:solidFill>
            <a:srgbClr val="FFFFFF"/>
          </a:solidFill>
          <a:ln/>
        </p:spPr>
      </p:sp>
      <p:sp>
        <p:nvSpPr>
          <p:cNvPr id="194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5584" y="4560901"/>
            <a:ext cx="5357303" cy="4312936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59067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9144000" y="6583363"/>
            <a:ext cx="433388" cy="27463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1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6" charset="0"/>
              </a:defRPr>
            </a:lvl9pPr>
          </a:lstStyle>
          <a:p>
            <a:pPr>
              <a:defRPr/>
            </a:pPr>
            <a:fld id="{16033CD8-5E8D-43F9-B88F-029602FEE44F}" type="slidenum">
              <a:rPr lang="de-DE" sz="1200" smtClean="0">
                <a:solidFill>
                  <a:schemeClr val="folHlink"/>
                </a:solidFill>
                <a:latin typeface="Arial Narrow" pitchFamily="34" charset="0"/>
              </a:rPr>
              <a:pPr>
                <a:defRPr/>
              </a:pPr>
              <a:t>‹#›</a:t>
            </a:fld>
            <a:endParaRPr lang="de-DE" sz="1200" dirty="0" smtClean="0">
              <a:solidFill>
                <a:schemeClr val="folHlink"/>
              </a:solidFill>
              <a:latin typeface="Arial Narrow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59067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59067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8" y="363582"/>
            <a:ext cx="7508875" cy="6651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59067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33413" y="1828800"/>
            <a:ext cx="7173912" cy="2057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Times New Roman" pitchFamily="16" charset="0"/>
              <a:cs typeface="+mn-cs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633413" y="3810000"/>
            <a:ext cx="7173912" cy="2057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eaLnBrk="1" hangingPunct="1"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GB" sz="2000">
              <a:solidFill>
                <a:srgbClr val="004578"/>
              </a:solidFill>
              <a:latin typeface="Arial Narrow" pitchFamily="34" charset="0"/>
              <a:ea typeface="DejaVu Sans" charset="0"/>
              <a:cs typeface="DejaVu Sans" charset="0"/>
            </a:endParaRPr>
          </a:p>
          <a:p>
            <a:pPr eaLnBrk="1" hangingPunct="1"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GB" sz="2000">
              <a:solidFill>
                <a:srgbClr val="004578"/>
              </a:solidFill>
              <a:latin typeface="Arial Narrow" pitchFamily="34" charset="0"/>
              <a:ea typeface="DejaVu Sans" charset="0"/>
              <a:cs typeface="DejaVu Sans" charset="0"/>
            </a:endParaRPr>
          </a:p>
          <a:p>
            <a:pPr eaLnBrk="1" hangingPunct="1"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GB" sz="2000">
              <a:solidFill>
                <a:srgbClr val="004578"/>
              </a:solidFill>
              <a:latin typeface="Arial Narrow" pitchFamily="34" charset="0"/>
              <a:ea typeface="DejaVu Sans" charset="0"/>
              <a:cs typeface="DejaVu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28" y="273050"/>
            <a:ext cx="8224838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7828" y="1604963"/>
            <a:ext cx="4173414" cy="4521200"/>
          </a:xfrm>
        </p:spPr>
        <p:txBody>
          <a:bodyPr/>
          <a:lstStyle>
            <a:lvl1pPr>
              <a:defRPr sz="2400">
                <a:latin typeface="Arial Narrow" pitchFamily="34" charset="0"/>
              </a:defRPr>
            </a:lvl1pPr>
            <a:lvl2pPr>
              <a:defRPr sz="2000">
                <a:latin typeface="Arial Narrow" pitchFamily="34" charset="0"/>
              </a:defRPr>
            </a:lvl2pPr>
            <a:lvl3pPr>
              <a:defRPr sz="1800">
                <a:latin typeface="Arial Narrow" pitchFamily="34" charset="0"/>
              </a:defRPr>
            </a:lvl3pPr>
            <a:lvl4pPr>
              <a:defRPr sz="1800">
                <a:latin typeface="Arial Narrow" pitchFamily="34" charset="0"/>
              </a:defRPr>
            </a:lvl4pPr>
            <a:lvl5pPr>
              <a:defRPr sz="1800">
                <a:latin typeface="Arial Narrow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5028" y="1604963"/>
            <a:ext cx="4180376" cy="4521200"/>
          </a:xfrm>
        </p:spPr>
        <p:txBody>
          <a:bodyPr/>
          <a:lstStyle>
            <a:lvl1pPr>
              <a:defRPr sz="2400">
                <a:latin typeface="Arial Narrow" pitchFamily="34" charset="0"/>
              </a:defRPr>
            </a:lvl1pPr>
            <a:lvl2pPr>
              <a:defRPr sz="2000">
                <a:latin typeface="Arial Narrow" pitchFamily="34" charset="0"/>
              </a:defRPr>
            </a:lvl2pPr>
            <a:lvl3pPr>
              <a:defRPr sz="1800">
                <a:latin typeface="Arial Narrow" pitchFamily="34" charset="0"/>
              </a:defRPr>
            </a:lvl3pPr>
            <a:lvl4pPr>
              <a:defRPr sz="1800">
                <a:latin typeface="Arial Narrow" pitchFamily="34" charset="0"/>
              </a:defRPr>
            </a:lvl4pPr>
            <a:lvl5pPr>
              <a:defRPr sz="1800">
                <a:latin typeface="Arial Narrow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folHlink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898478" y="120833"/>
            <a:ext cx="1141018" cy="584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2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159067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80988" y="381000"/>
            <a:ext cx="7508875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Mastertitelformat bearbeiten</a:t>
            </a:r>
            <a:endParaRPr lang="de-DE" smtClean="0"/>
          </a:p>
        </p:txBody>
      </p:sp>
      <p:sp>
        <p:nvSpPr>
          <p:cNvPr id="20484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4638" y="1600200"/>
            <a:ext cx="872807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Mastertextformat bearbeiten</a:t>
            </a:r>
            <a:br>
              <a:rPr lang="en-US" smtClean="0"/>
            </a:br>
            <a:r>
              <a:rPr lang="en-US" smtClean="0"/>
              <a:t>asdadada</a:t>
            </a:r>
          </a:p>
          <a:p>
            <a:pPr lvl="1"/>
            <a:r>
              <a:rPr lang="en-US" smtClean="0"/>
              <a:t>Zweite Ebene</a:t>
            </a:r>
            <a:br>
              <a:rPr lang="en-US" smtClean="0"/>
            </a:br>
            <a:r>
              <a:rPr lang="en-US" smtClean="0"/>
              <a:t>Fortszeile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</a:p>
        </p:txBody>
      </p:sp>
      <p:sp>
        <p:nvSpPr>
          <p:cNvPr id="108550" name="Rectangle 6"/>
          <p:cNvSpPr>
            <a:spLocks noChangeArrowheads="1"/>
          </p:cNvSpPr>
          <p:nvPr/>
        </p:nvSpPr>
        <p:spPr bwMode="auto">
          <a:xfrm>
            <a:off x="4763589" y="6567488"/>
            <a:ext cx="4380411" cy="290512"/>
          </a:xfrm>
          <a:prstGeom prst="rect">
            <a:avLst/>
          </a:prstGeom>
          <a:solidFill>
            <a:schemeClr val="bg1">
              <a:lumMod val="2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031" name="Text Box 13"/>
          <p:cNvSpPr txBox="1">
            <a:spLocks noChangeArrowheads="1"/>
          </p:cNvSpPr>
          <p:nvPr/>
        </p:nvSpPr>
        <p:spPr bwMode="auto">
          <a:xfrm>
            <a:off x="9144000" y="6583363"/>
            <a:ext cx="433388" cy="27463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1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6" charset="0"/>
              </a:defRPr>
            </a:lvl9pPr>
          </a:lstStyle>
          <a:p>
            <a:pPr>
              <a:defRPr/>
            </a:pPr>
            <a:fld id="{566D3BF9-AEB4-4F19-ABB6-A1D05CEBF7BF}" type="slidenum">
              <a:rPr lang="de-DE" sz="1200" smtClean="0">
                <a:solidFill>
                  <a:schemeClr val="folHlink"/>
                </a:solidFill>
                <a:latin typeface="Arial Narrow" pitchFamily="34" charset="0"/>
              </a:rPr>
              <a:pPr>
                <a:defRPr/>
              </a:pPr>
              <a:t>‹#›</a:t>
            </a:fld>
            <a:endParaRPr lang="de-DE" sz="1200" dirty="0" smtClean="0">
              <a:solidFill>
                <a:schemeClr val="folHlink"/>
              </a:solidFill>
              <a:latin typeface="Arial Narrow" pitchFamily="34" charset="0"/>
            </a:endParaRPr>
          </a:p>
        </p:txBody>
      </p:sp>
      <p:sp>
        <p:nvSpPr>
          <p:cNvPr id="1032" name="Text Box 14"/>
          <p:cNvSpPr txBox="1">
            <a:spLocks noChangeArrowheads="1"/>
          </p:cNvSpPr>
          <p:nvPr/>
        </p:nvSpPr>
        <p:spPr bwMode="auto">
          <a:xfrm>
            <a:off x="4728754" y="6583363"/>
            <a:ext cx="4415246" cy="2769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1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6" charset="0"/>
              </a:defRPr>
            </a:lvl9pPr>
          </a:lstStyle>
          <a:p>
            <a:pPr algn="ctr">
              <a:defRPr/>
            </a:pPr>
            <a:r>
              <a:rPr lang="en-AU" sz="1200" dirty="0" smtClean="0">
                <a:solidFill>
                  <a:schemeClr val="folHlink"/>
                </a:solidFill>
                <a:latin typeface="Arial Narrow" pitchFamily="34" charset="0"/>
              </a:rPr>
              <a:t>INSPIRE Good Practice: Coverages   </a:t>
            </a:r>
            <a:r>
              <a:rPr lang="de-DE" sz="1200" dirty="0" smtClean="0">
                <a:solidFill>
                  <a:schemeClr val="folHlink"/>
                </a:solidFill>
                <a:latin typeface="Arial Narrow" pitchFamily="34" charset="0"/>
              </a:rPr>
              <a:t>::   ©2021 rasdaman</a:t>
            </a:r>
            <a:endParaRPr lang="de-DE" sz="1200" dirty="0" smtClean="0">
              <a:solidFill>
                <a:srgbClr val="FF0000"/>
              </a:solidFill>
              <a:latin typeface="Arial Narrow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50" r:id="rId5"/>
  </p:sldLayoutIdLst>
  <p:transition>
    <p:wipe dir="d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lnSpc>
          <a:spcPts val="3000"/>
        </a:lnSpc>
        <a:spcBef>
          <a:spcPct val="50000"/>
        </a:spcBef>
        <a:spcAft>
          <a:spcPct val="10000"/>
        </a:spcAft>
        <a:buSzPct val="90000"/>
        <a:buFont typeface="Wingdings" pitchFamily="2" charset="2"/>
        <a:buChar char="§"/>
        <a:defRPr sz="24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0000"/>
        </a:spcBef>
        <a:spcAft>
          <a:spcPct val="10000"/>
        </a:spcAft>
        <a:buSzPct val="105000"/>
        <a:buFont typeface="Times" pitchFamily="16" charset="0"/>
        <a:buChar char="•"/>
        <a:defRPr sz="20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lnSpc>
          <a:spcPct val="80000"/>
        </a:lnSpc>
        <a:spcBef>
          <a:spcPct val="30000"/>
        </a:spcBef>
        <a:spcAft>
          <a:spcPct val="10000"/>
        </a:spcAft>
        <a:buChar char="•"/>
        <a:defRPr sz="2400" i="1">
          <a:solidFill>
            <a:schemeClr val="tx2"/>
          </a:solidFill>
          <a:latin typeface="+mn-lt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Times" pitchFamily="16" charset="0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Times" pitchFamily="16" charset="0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Times" pitchFamily="16" charset="0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Times" pitchFamily="16" charset="0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Times" pitchFamily="16" charset="0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Times" pitchFamily="16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51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0.png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47.jpeg"/><Relationship Id="rId10" Type="http://schemas.openxmlformats.org/officeDocument/2006/relationships/image" Target="../media/image50.jpeg"/><Relationship Id="rId4" Type="http://schemas.openxmlformats.org/officeDocument/2006/relationships/image" Target="../media/image46.png"/><Relationship Id="rId9" Type="http://schemas.openxmlformats.org/officeDocument/2006/relationships/image" Target="../media/image4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hyperlink" Target="https://earthserver.eu/wcs" TargetMode="External"/><Relationship Id="rId5" Type="http://schemas.openxmlformats.org/officeDocument/2006/relationships/image" Target="../media/image54.png"/><Relationship Id="rId10" Type="http://schemas.openxmlformats.org/officeDocument/2006/relationships/image" Target="../media/image41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oapi.rasdaman.com/rasdaman/oapi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api.rasdaman.org/rasdaman/oapi/collections/S2_NDVI_84/coverage?subset=Lat(51.9:52.1),Long(-4.1:-3.9),ansi(%222018-11-14%22)&amp;f=image/p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1"/>
          <p:cNvGrpSpPr>
            <a:grpSpLocks noChangeAspect="1"/>
          </p:cNvGrpSpPr>
          <p:nvPr/>
        </p:nvGrpSpPr>
        <p:grpSpPr>
          <a:xfrm>
            <a:off x="2358384" y="740968"/>
            <a:ext cx="4406429" cy="4196847"/>
            <a:chOff x="1109519" y="2051508"/>
            <a:chExt cx="4889068" cy="4656530"/>
          </a:xfrm>
        </p:grpSpPr>
        <p:sp>
          <p:nvSpPr>
            <p:cNvPr id="13" name="Oval 12"/>
            <p:cNvSpPr/>
            <p:nvPr/>
          </p:nvSpPr>
          <p:spPr>
            <a:xfrm>
              <a:off x="1555751" y="2351896"/>
              <a:ext cx="4000500" cy="4000500"/>
            </a:xfrm>
            <a:prstGeom prst="ellipse">
              <a:avLst/>
            </a:prstGeom>
            <a:solidFill>
              <a:sysClr val="window" lastClr="FFFFFF"/>
            </a:solidFill>
            <a:ln w="635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885951" y="2662206"/>
              <a:ext cx="3327400" cy="3327400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alpha val="60000"/>
                  </a:srgbClr>
                </a:gs>
                <a:gs pos="100000">
                  <a:srgbClr val="EEECE1">
                    <a:lumMod val="75000"/>
                    <a:alpha val="8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</a:rPr>
                <a:t>INSPIRE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</a:rPr>
                <a:t>Coverages</a:t>
              </a:r>
              <a:br>
                <a:rPr kumimoji="0" lang="en-GB" sz="3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</a:rPr>
              </a:br>
              <a:endParaRPr kumimoji="0" lang="en-GB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</a:endParaRPr>
            </a:p>
          </p:txBody>
        </p:sp>
        <p:pic>
          <p:nvPicPr>
            <p:cNvPr id="15" name="Picture 2" descr="C:\Users\AL_J.Escriu\Desktop\ARTICLE_PBAUMANN\ARTICLE_PBAUMANN\IMAGES\THEME_ICONS\Annex2_EL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6700" y="2405065"/>
              <a:ext cx="635000" cy="635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3" descr="C:\Users\AL_J.Escriu\Desktop\ARTICLE_PBAUMANN\ARTICLE_PBAUMANN\IMAGES\THEME_ICONS\Annex2_G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050" y="2787652"/>
              <a:ext cx="635000" cy="635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AL_J.Escriu\Desktop\ARTICLE_PBAUMANN\ARTICLE_PBAUMANN\IMAGES\THEME_ICONS\Annex2_LC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3582" y="2408239"/>
              <a:ext cx="635000" cy="635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5" descr="C:\Users\AL_J.Escriu\Desktop\ARTICLE_PBAUMANN\ARTICLE_PBAUMANN\IMAGES\THEME_ICONS\Annex2_OI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3613" y="3443288"/>
              <a:ext cx="635000" cy="635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C:\Users\AL_J.Escriu\Desktop\ARTICLE_PBAUMANN\ARTICLE_PBAUMANN\IMAGES\THEME_ICONS\Annex3_AC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1100" y="5499100"/>
              <a:ext cx="635000" cy="635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7" descr="C:\Users\AL_J.Escriu\Desktop\ARTICLE_PBAUMANN\ARTICLE_PBAUMANN\IMAGES\THEME_ICONS\Annex3_EF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9882" y="5695951"/>
              <a:ext cx="635000" cy="635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C:\Users\AL_J.Escriu\Desktop\ARTICLE_PBAUMANN\ARTICLE_PBAUMANN\IMAGES\THEME_ICONS\Annex3_ER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3700" y="3468688"/>
              <a:ext cx="635000" cy="635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9" descr="C:\Users\AL_J.Escriu\Desktop\ARTICLE_PBAUMANN\ARTICLE_PBAUMANN\IMAGES\THEME_ICONS\Annex3_LU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7400" y="4972050"/>
              <a:ext cx="635000" cy="635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0" descr="C:\Users\AL_J.Escriu\Desktop\ARTICLE_PBAUMANN\ARTICLE_PBAUMANN\IMAGES\THEME_ICONS\Annex3_MF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0550" y="4972051"/>
              <a:ext cx="635000" cy="635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1" descr="C:\Users\AL_J.Escriu\Desktop\ARTICLE_PBAUMANN\ARTICLE_PBAUMANN\IMAGES\THEME_ICONS\Annex3_NZ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6850" y="5499100"/>
              <a:ext cx="635000" cy="635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C:\Users\AL_J.Escriu\Desktop\ARTICLE_PBAUMANN\ARTICLE_PBAUMANN\IMAGES\THEME_ICONS\Annex3_OF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500" y="4248150"/>
              <a:ext cx="635000" cy="635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3" descr="C:\Users\AL_J.Escriu\Desktop\ARTICLE_PBAUMANN\ARTICLE_PBAUMANN\IMAGES\THEME_ICONS\Annex3_SD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850" y="2801939"/>
              <a:ext cx="635000" cy="635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4" descr="C:\Users\AL_J.Escriu\Desktop\ARTICLE_PBAUMANN\ARTICLE_PBAUMANN\IMAGES\THEME_ICONS\Annex3_SO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1" y="4230688"/>
              <a:ext cx="635000" cy="635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2723577" y="2051508"/>
              <a:ext cx="540327" cy="443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EL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25011" y="2051508"/>
              <a:ext cx="540327" cy="443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LC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789636" y="2558667"/>
              <a:ext cx="540327" cy="443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GE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320333" y="3401656"/>
              <a:ext cx="540327" cy="443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OI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458260" y="4379384"/>
              <a:ext cx="540327" cy="443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SO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97503" y="5346948"/>
              <a:ext cx="540327" cy="443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LU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331278" y="6034232"/>
              <a:ext cx="540327" cy="443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NZ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263904" y="6264104"/>
              <a:ext cx="540327" cy="443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EF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01722" y="6014026"/>
              <a:ext cx="540327" cy="443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AC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393537" y="5359768"/>
              <a:ext cx="616524" cy="443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MF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09519" y="4441728"/>
              <a:ext cx="540327" cy="443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OF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209390" y="3415511"/>
              <a:ext cx="540327" cy="443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ER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68191" y="2574179"/>
              <a:ext cx="540327" cy="443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SD</a:t>
              </a:r>
            </a:p>
          </p:txBody>
        </p:sp>
      </p:grpSp>
      <p:sp>
        <p:nvSpPr>
          <p:cNvPr id="25602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3243053"/>
            <a:ext cx="9144000" cy="769264"/>
          </a:xfrm>
        </p:spPr>
        <p:txBody>
          <a:bodyPr/>
          <a:lstStyle/>
          <a:p>
            <a:pPr algn="ctr" eaLnBrk="1" hangingPunct="1"/>
            <a:r>
              <a:rPr lang="en-US" sz="2200" dirty="0" smtClean="0"/>
              <a:t>Standards</a:t>
            </a:r>
            <a:endParaRPr lang="en-US" sz="22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4590425"/>
            <a:ext cx="9144000" cy="1456974"/>
          </a:xfrm>
        </p:spPr>
        <p:txBody>
          <a:bodyPr/>
          <a:lstStyle/>
          <a:p>
            <a:pPr algn="ctr">
              <a:defRPr/>
            </a:pPr>
            <a:r>
              <a:rPr lang="en-GB" sz="2400" dirty="0" smtClean="0"/>
              <a:t>INSPIRE Coverages: Candidate Good Practice Webinar, 2021-02-26</a:t>
            </a:r>
            <a:br>
              <a:rPr lang="en-GB" sz="2400" dirty="0" smtClean="0"/>
            </a:br>
            <a:r>
              <a:rPr lang="en-GB" sz="2400" dirty="0" smtClean="0"/>
              <a:t>Peter </a:t>
            </a:r>
            <a:r>
              <a:rPr lang="en-GB" sz="2400" dirty="0" smtClean="0"/>
              <a:t>Baumann</a:t>
            </a:r>
            <a:br>
              <a:rPr lang="en-GB" sz="2400" dirty="0" smtClean="0"/>
            </a:br>
            <a:r>
              <a:rPr lang="en-GB" sz="2400" dirty="0" smtClean="0"/>
              <a:t>Jacobs University | </a:t>
            </a:r>
            <a:r>
              <a:rPr lang="en-US" sz="2400" dirty="0" smtClean="0"/>
              <a:t>rasdaman GmbH</a:t>
            </a:r>
            <a:endParaRPr lang="en-US" sz="2400" dirty="0" smtClean="0">
              <a:latin typeface="+mj-lt"/>
              <a:ea typeface="+mj-ea"/>
              <a:cs typeface="+mj-cs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6027003"/>
            <a:ext cx="2163097" cy="830997"/>
            <a:chOff x="0" y="6027003"/>
            <a:chExt cx="2163097" cy="830997"/>
          </a:xfrm>
        </p:grpSpPr>
        <p:grpSp>
          <p:nvGrpSpPr>
            <p:cNvPr id="43" name="Group 4"/>
            <p:cNvGrpSpPr/>
            <p:nvPr/>
          </p:nvGrpSpPr>
          <p:grpSpPr>
            <a:xfrm>
              <a:off x="0" y="6027003"/>
              <a:ext cx="2163097" cy="830997"/>
              <a:chOff x="-26504" y="4340475"/>
              <a:chExt cx="2163097" cy="830997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-26504" y="4340475"/>
                <a:ext cx="2163097" cy="830997"/>
              </a:xfrm>
              <a:prstGeom prst="rect">
                <a:avLst/>
              </a:prstGeom>
              <a:solidFill>
                <a:srgbClr val="EAEAEA">
                  <a:alpha val="52157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 smtClean="0">
                    <a:latin typeface="Arial Narrow" pitchFamily="34" charset="0"/>
                  </a:rPr>
                  <a:t>Technically supported by:</a:t>
                </a:r>
              </a:p>
              <a:p>
                <a:endParaRPr lang="de-DE" sz="1200" dirty="0" smtClean="0">
                  <a:solidFill>
                    <a:schemeClr val="bg1"/>
                  </a:solidFill>
                </a:endParaRPr>
              </a:p>
              <a:p>
                <a:endParaRPr lang="de-DE" sz="1200" dirty="0" smtClean="0">
                  <a:solidFill>
                    <a:schemeClr val="bg1"/>
                  </a:solidFill>
                </a:endParaRPr>
              </a:p>
              <a:p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7" name="Group 8"/>
              <p:cNvGrpSpPr>
                <a:grpSpLocks noChangeAspect="1"/>
              </p:cNvGrpSpPr>
              <p:nvPr/>
            </p:nvGrpSpPr>
            <p:grpSpPr>
              <a:xfrm>
                <a:off x="54720" y="4613955"/>
                <a:ext cx="1234998" cy="521631"/>
                <a:chOff x="2246324" y="1734369"/>
                <a:chExt cx="1234998" cy="521631"/>
              </a:xfrm>
            </p:grpSpPr>
            <p:pic>
              <p:nvPicPr>
                <p:cNvPr id="48" name="Picture 3"/>
                <p:cNvPicPr>
                  <a:picLocks noChangeAspect="1" noChangeArrowheads="1"/>
                </p:cNvPicPr>
                <p:nvPr/>
              </p:nvPicPr>
              <p:blipFill>
                <a:blip r:embed="rId16" cstate="print"/>
                <a:srcRect/>
                <a:stretch>
                  <a:fillRect/>
                </a:stretch>
              </p:blipFill>
              <p:spPr bwMode="auto">
                <a:xfrm>
                  <a:off x="2246324" y="1734369"/>
                  <a:ext cx="1110753" cy="4882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49" name="Rectangle 48"/>
                <p:cNvSpPr/>
                <p:nvPr/>
              </p:nvSpPr>
              <p:spPr>
                <a:xfrm>
                  <a:off x="2747962" y="2068417"/>
                  <a:ext cx="619126" cy="15423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2668837" y="2009779"/>
                  <a:ext cx="81248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0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Gotham Black" pitchFamily="50" charset="0"/>
                      <a:cs typeface="Times New Roman" pitchFamily="18" charset="0"/>
                    </a:rPr>
                    <a:t>Germany</a:t>
                  </a:r>
                  <a:endParaRPr 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Gotham Black" pitchFamily="50" charset="0"/>
                    <a:cs typeface="Times New Roman" pitchFamily="18" charset="0"/>
                  </a:endParaRPr>
                </a:p>
              </p:txBody>
            </p:sp>
          </p:grpSp>
        </p:grpSp>
        <p:pic>
          <p:nvPicPr>
            <p:cNvPr id="45" name="Picture 4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1263841" y="6288809"/>
              <a:ext cx="815482" cy="517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a tree&#10;&#10;Description automatically generated">
            <a:extLst>
              <a:ext uri="{FF2B5EF4-FFF2-40B4-BE49-F238E27FC236}">
                <a16:creationId xmlns:a16="http://schemas.microsoft.com/office/drawing/2014/main" xmlns="" id="{9E87BFF5-E47C-4E95-ADCA-1D7BB3D1E3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44364" y="3962399"/>
            <a:ext cx="2094134" cy="2038397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66543" y="2122740"/>
            <a:ext cx="8094299" cy="1552303"/>
          </a:xfrm>
        </p:spPr>
        <p:txBody>
          <a:bodyPr/>
          <a:lstStyle/>
          <a:p>
            <a:pPr>
              <a:buNone/>
              <a:tabLst>
                <a:tab pos="3405188" algn="l"/>
                <a:tab pos="3857625" algn="l"/>
              </a:tabLst>
            </a:pPr>
            <a:r>
              <a:rPr lang="de-DE" sz="4800" b="1" dirty="0" smtClean="0">
                <a:solidFill>
                  <a:srgbClr val="C00000"/>
                </a:solidFill>
              </a:rPr>
              <a:t>INSPIRE WCS	</a:t>
            </a:r>
            <a:r>
              <a:rPr lang="de-DE" sz="4800" b="1" dirty="0" smtClean="0"/>
              <a:t>= OGC </a:t>
            </a:r>
            <a:r>
              <a:rPr lang="de-DE" sz="4800" b="1" dirty="0" smtClean="0">
                <a:solidFill>
                  <a:srgbClr val="C00000"/>
                </a:solidFill>
              </a:rPr>
              <a:t>WCS Core </a:t>
            </a:r>
            <a:br>
              <a:rPr lang="de-DE" sz="4800" b="1" dirty="0" smtClean="0">
                <a:solidFill>
                  <a:srgbClr val="C00000"/>
                </a:solidFill>
              </a:rPr>
            </a:br>
            <a:r>
              <a:rPr lang="de-DE" sz="4800" b="1" dirty="0" smtClean="0">
                <a:solidFill>
                  <a:srgbClr val="C00000"/>
                </a:solidFill>
              </a:rPr>
              <a:t/>
            </a:r>
            <a:br>
              <a:rPr lang="de-DE" sz="4800" b="1" dirty="0" smtClean="0">
                <a:solidFill>
                  <a:srgbClr val="C00000"/>
                </a:solidFill>
              </a:rPr>
            </a:br>
            <a:r>
              <a:rPr lang="de-DE" sz="4800" b="1" dirty="0" smtClean="0">
                <a:solidFill>
                  <a:srgbClr val="C00000"/>
                </a:solidFill>
              </a:rPr>
              <a:t> 	</a:t>
            </a:r>
            <a:r>
              <a:rPr lang="de-DE" sz="4800" b="1" dirty="0" smtClean="0"/>
              <a:t>+ OGC </a:t>
            </a:r>
            <a:r>
              <a:rPr lang="de-DE" sz="4800" b="1" dirty="0" smtClean="0">
                <a:solidFill>
                  <a:srgbClr val="C00000"/>
                </a:solidFill>
              </a:rPr>
              <a:t>WCPS</a:t>
            </a:r>
            <a:endParaRPr lang="en-US" sz="4800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1905" y="3013886"/>
            <a:ext cx="6262368" cy="3297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45853" y="397206"/>
            <a:ext cx="1190307" cy="1209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OGC Web Coverage Service (WCS)</a:t>
            </a:r>
          </a:p>
        </p:txBody>
      </p:sp>
      <p:sp>
        <p:nvSpPr>
          <p:cNvPr id="6246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WCS</a:t>
            </a:r>
            <a:r>
              <a:rPr lang="en-GB" dirty="0" smtClean="0">
                <a:solidFill>
                  <a:srgbClr val="C00000"/>
                </a:solidFill>
              </a:rPr>
              <a:t> Core</a:t>
            </a:r>
            <a:r>
              <a:rPr lang="en-GB" dirty="0" smtClean="0"/>
              <a:t>: access to spatio-temporal coverages &amp; subsets</a:t>
            </a:r>
          </a:p>
          <a:p>
            <a:pPr lvl="1"/>
            <a:r>
              <a:rPr lang="en-GB" dirty="0" smtClean="0"/>
              <a:t>Encoding on the fly</a:t>
            </a:r>
          </a:p>
          <a:p>
            <a:pPr lvl="1"/>
            <a:r>
              <a:rPr lang="en-GB" dirty="0" smtClean="0"/>
              <a:t>subset =       </a:t>
            </a:r>
            <a:r>
              <a:rPr lang="en-GB" dirty="0" smtClean="0">
                <a:solidFill>
                  <a:srgbClr val="C00000"/>
                </a:solidFill>
              </a:rPr>
              <a:t>trim</a:t>
            </a:r>
            <a:r>
              <a:rPr lang="en-GB" dirty="0" smtClean="0"/>
              <a:t>             </a:t>
            </a:r>
            <a:r>
              <a:rPr lang="en-GB" dirty="0" smtClean="0"/>
              <a:t> </a:t>
            </a:r>
            <a:r>
              <a:rPr lang="en-GB" dirty="0" smtClean="0"/>
              <a:t>| </a:t>
            </a:r>
            <a:r>
              <a:rPr lang="en-GB" dirty="0" smtClean="0"/>
              <a:t>             </a:t>
            </a:r>
            <a:r>
              <a:rPr lang="en-GB" dirty="0" smtClean="0">
                <a:solidFill>
                  <a:srgbClr val="C00000"/>
                </a:solidFill>
              </a:rPr>
              <a:t>slice</a:t>
            </a:r>
          </a:p>
          <a:p>
            <a:endParaRPr lang="en-GB" dirty="0" smtClean="0">
              <a:solidFill>
                <a:srgbClr val="FF0000"/>
              </a:solidFill>
            </a:endParaRPr>
          </a:p>
          <a:p>
            <a:pPr lvl="1"/>
            <a:endParaRPr lang="en-GB" dirty="0" smtClean="0">
              <a:solidFill>
                <a:srgbClr val="FF0000"/>
              </a:solidFill>
            </a:endParaRPr>
          </a:p>
          <a:p>
            <a:pPr lvl="1"/>
            <a:endParaRPr lang="en-GB" dirty="0" smtClean="0">
              <a:solidFill>
                <a:srgbClr val="FF0000"/>
              </a:solidFill>
            </a:endParaRPr>
          </a:p>
          <a:p>
            <a:pPr lvl="1"/>
            <a:endParaRPr lang="en-GB" dirty="0" smtClean="0">
              <a:solidFill>
                <a:srgbClr val="FF0000"/>
              </a:solidFill>
            </a:endParaRPr>
          </a:p>
          <a:p>
            <a:pPr lvl="1"/>
            <a:endParaRPr lang="en-GB" dirty="0" smtClean="0">
              <a:solidFill>
                <a:srgbClr val="FF0000"/>
              </a:solidFill>
            </a:endParaRPr>
          </a:p>
          <a:p>
            <a:r>
              <a:rPr lang="en-GB" dirty="0" smtClean="0"/>
              <a:t>WCS </a:t>
            </a:r>
            <a:r>
              <a:rPr lang="en-GB" dirty="0" smtClean="0">
                <a:solidFill>
                  <a:srgbClr val="C00000"/>
                </a:solidFill>
              </a:rPr>
              <a:t>Extensions</a:t>
            </a:r>
            <a:r>
              <a:rPr lang="en-GB" dirty="0" smtClean="0"/>
              <a:t>: optional functionality </a:t>
            </a:r>
            <a:r>
              <a:rPr lang="en-GB" dirty="0" smtClean="0"/>
              <a:t>facets</a:t>
            </a:r>
            <a:endParaRPr lang="en-GB" dirty="0" smtClean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3790950" y="2906575"/>
            <a:ext cx="1246188" cy="2306638"/>
            <a:chOff x="2037" y="1545"/>
            <a:chExt cx="692" cy="1363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2037" y="1545"/>
              <a:ext cx="679" cy="605"/>
              <a:chOff x="2037" y="1545"/>
              <a:chExt cx="679" cy="605"/>
            </a:xfrm>
          </p:grpSpPr>
          <p:sp>
            <p:nvSpPr>
              <p:cNvPr id="62494" name="AutoShape 5"/>
              <p:cNvSpPr>
                <a:spLocks noChangeArrowheads="1"/>
              </p:cNvSpPr>
              <p:nvPr/>
            </p:nvSpPr>
            <p:spPr bwMode="auto">
              <a:xfrm>
                <a:off x="2040" y="1545"/>
                <a:ext cx="676" cy="605"/>
              </a:xfrm>
              <a:prstGeom prst="cube">
                <a:avLst>
                  <a:gd name="adj" fmla="val 24995"/>
                </a:avLst>
              </a:prstGeom>
              <a:solidFill>
                <a:srgbClr val="0084A4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495" name="AutoShape 6"/>
              <p:cNvSpPr>
                <a:spLocks noChangeArrowheads="1"/>
              </p:cNvSpPr>
              <p:nvPr/>
            </p:nvSpPr>
            <p:spPr bwMode="auto">
              <a:xfrm rot="16200000" flipH="1">
                <a:off x="2073" y="1515"/>
                <a:ext cx="598" cy="669"/>
              </a:xfrm>
              <a:prstGeom prst="cube">
                <a:avLst>
                  <a:gd name="adj" fmla="val 24995"/>
                </a:avLst>
              </a:prstGeom>
              <a:solidFill>
                <a:srgbClr val="0084A4"/>
              </a:solidFill>
              <a:ln w="1260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2482" name="AutoShape 7"/>
            <p:cNvSpPr>
              <a:spLocks noChangeArrowheads="1"/>
            </p:cNvSpPr>
            <p:nvPr/>
          </p:nvSpPr>
          <p:spPr bwMode="auto">
            <a:xfrm>
              <a:off x="2043" y="1546"/>
              <a:ext cx="669" cy="598"/>
            </a:xfrm>
            <a:prstGeom prst="cube">
              <a:avLst>
                <a:gd name="adj" fmla="val 24995"/>
              </a:avLst>
            </a:prstGeom>
            <a:noFill/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8"/>
            <p:cNvGrpSpPr>
              <a:grpSpLocks/>
            </p:cNvGrpSpPr>
            <p:nvPr/>
          </p:nvGrpSpPr>
          <p:grpSpPr bwMode="auto">
            <a:xfrm>
              <a:off x="2041" y="1768"/>
              <a:ext cx="666" cy="164"/>
              <a:chOff x="2041" y="1768"/>
              <a:chExt cx="666" cy="164"/>
            </a:xfrm>
          </p:grpSpPr>
          <p:sp>
            <p:nvSpPr>
              <p:cNvPr id="2" name="Freeform 9"/>
              <p:cNvSpPr>
                <a:spLocks noChangeArrowheads="1"/>
              </p:cNvSpPr>
              <p:nvPr/>
            </p:nvSpPr>
            <p:spPr bwMode="auto">
              <a:xfrm>
                <a:off x="2041" y="1774"/>
                <a:ext cx="666" cy="150"/>
              </a:xfrm>
              <a:custGeom>
                <a:avLst/>
                <a:gdLst/>
                <a:ahLst/>
                <a:cxnLst>
                  <a:cxn ang="0">
                    <a:pos x="0" y="174"/>
                  </a:cxn>
                  <a:cxn ang="0">
                    <a:pos x="605" y="174"/>
                  </a:cxn>
                  <a:cxn ang="0">
                    <a:pos x="777" y="0"/>
                  </a:cxn>
                  <a:cxn ang="0">
                    <a:pos x="172" y="0"/>
                  </a:cxn>
                  <a:cxn ang="0">
                    <a:pos x="0" y="174"/>
                  </a:cxn>
                </a:cxnLst>
                <a:rect l="0" t="0" r="r" b="b"/>
                <a:pathLst>
                  <a:path w="778" h="175">
                    <a:moveTo>
                      <a:pt x="0" y="174"/>
                    </a:moveTo>
                    <a:lnTo>
                      <a:pt x="605" y="174"/>
                    </a:lnTo>
                    <a:lnTo>
                      <a:pt x="777" y="0"/>
                    </a:lnTo>
                    <a:lnTo>
                      <a:pt x="172" y="0"/>
                    </a:lnTo>
                    <a:lnTo>
                      <a:pt x="0" y="174"/>
                    </a:lnTo>
                  </a:path>
                </a:pathLst>
              </a:custGeom>
              <a:solidFill>
                <a:srgbClr val="FF0033"/>
              </a:solidFill>
              <a:ln w="9525">
                <a:noFill/>
                <a:round/>
                <a:headEnd/>
                <a:tailEnd/>
              </a:ln>
              <a:effectLst>
                <a:outerShdw dist="17819" dir="2700000" algn="ctr" rotWithShape="0">
                  <a:srgbClr val="98001E"/>
                </a:outerShdw>
              </a:effectLst>
            </p:spPr>
            <p:txBody>
              <a:bodyPr wrap="none" anchor="ctr"/>
              <a:lstStyle/>
              <a:p>
                <a:pPr>
                  <a:buFont typeface="Times New Roman" pitchFamily="16" charset="0"/>
                  <a:buNone/>
                  <a:defRPr/>
                </a:pPr>
                <a:endParaRPr lang="en-US">
                  <a:latin typeface="Times New Roman" pitchFamily="16" charset="0"/>
                </a:endParaRPr>
              </a:p>
            </p:txBody>
          </p:sp>
          <p:sp>
            <p:nvSpPr>
              <p:cNvPr id="62493" name="Line 10"/>
              <p:cNvSpPr>
                <a:spLocks noChangeShapeType="1"/>
              </p:cNvSpPr>
              <p:nvPr/>
            </p:nvSpPr>
            <p:spPr bwMode="auto">
              <a:xfrm>
                <a:off x="2571" y="1768"/>
                <a:ext cx="1" cy="164"/>
              </a:xfrm>
              <a:prstGeom prst="line">
                <a:avLst/>
              </a:prstGeom>
              <a:noFill/>
              <a:ln w="1260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2053" y="2304"/>
              <a:ext cx="676" cy="604"/>
              <a:chOff x="2053" y="2304"/>
              <a:chExt cx="676" cy="604"/>
            </a:xfrm>
          </p:grpSpPr>
          <p:sp>
            <p:nvSpPr>
              <p:cNvPr id="62488" name="AutoShape 12"/>
              <p:cNvSpPr>
                <a:spLocks noChangeArrowheads="1"/>
              </p:cNvSpPr>
              <p:nvPr/>
            </p:nvSpPr>
            <p:spPr bwMode="auto">
              <a:xfrm>
                <a:off x="2053" y="2304"/>
                <a:ext cx="676" cy="605"/>
              </a:xfrm>
              <a:prstGeom prst="cube">
                <a:avLst>
                  <a:gd name="adj" fmla="val 24995"/>
                </a:avLst>
              </a:prstGeom>
              <a:solidFill>
                <a:srgbClr val="0084A4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8" name="Group 13"/>
              <p:cNvGrpSpPr>
                <a:grpSpLocks/>
              </p:cNvGrpSpPr>
              <p:nvPr/>
            </p:nvGrpSpPr>
            <p:grpSpPr bwMode="auto">
              <a:xfrm>
                <a:off x="2056" y="2305"/>
                <a:ext cx="673" cy="601"/>
                <a:chOff x="2056" y="2305"/>
                <a:chExt cx="673" cy="601"/>
              </a:xfrm>
            </p:grpSpPr>
            <p:sp>
              <p:nvSpPr>
                <p:cNvPr id="62490" name="AutoShape 14"/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2098" y="2274"/>
                  <a:ext cx="598" cy="669"/>
                </a:xfrm>
                <a:prstGeom prst="cube">
                  <a:avLst>
                    <a:gd name="adj" fmla="val 24995"/>
                  </a:avLst>
                </a:prstGeom>
                <a:solidFill>
                  <a:srgbClr val="0084A4"/>
                </a:solidFill>
                <a:ln w="12600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491" name="AutoShape 15"/>
                <p:cNvSpPr>
                  <a:spLocks noChangeArrowheads="1"/>
                </p:cNvSpPr>
                <p:nvPr/>
              </p:nvSpPr>
              <p:spPr bwMode="auto">
                <a:xfrm>
                  <a:off x="2056" y="2305"/>
                  <a:ext cx="669" cy="598"/>
                </a:xfrm>
                <a:prstGeom prst="cube">
                  <a:avLst>
                    <a:gd name="adj" fmla="val 24995"/>
                  </a:avLst>
                </a:prstGeom>
                <a:solidFill>
                  <a:srgbClr val="0084A4"/>
                </a:solidFill>
                <a:ln w="12600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" name="Group 16"/>
            <p:cNvGrpSpPr>
              <a:grpSpLocks/>
            </p:cNvGrpSpPr>
            <p:nvPr/>
          </p:nvGrpSpPr>
          <p:grpSpPr bwMode="auto">
            <a:xfrm>
              <a:off x="2475" y="2393"/>
              <a:ext cx="21" cy="446"/>
              <a:chOff x="2475" y="2393"/>
              <a:chExt cx="21" cy="446"/>
            </a:xfrm>
          </p:grpSpPr>
          <p:sp>
            <p:nvSpPr>
              <p:cNvPr id="3" name="Line 17"/>
              <p:cNvSpPr>
                <a:spLocks noChangeShapeType="1"/>
              </p:cNvSpPr>
              <p:nvPr/>
            </p:nvSpPr>
            <p:spPr bwMode="auto">
              <a:xfrm>
                <a:off x="2482" y="2393"/>
                <a:ext cx="0" cy="446"/>
              </a:xfrm>
              <a:prstGeom prst="line">
                <a:avLst/>
              </a:prstGeom>
              <a:noFill/>
              <a:ln w="12600">
                <a:solidFill>
                  <a:srgbClr val="F51940"/>
                </a:solidFill>
                <a:miter lim="800000"/>
                <a:headEnd/>
                <a:tailEnd/>
              </a:ln>
              <a:effectLst>
                <a:outerShdw dist="17819" dir="2700000" algn="ctr" rotWithShape="0">
                  <a:srgbClr val="920E26"/>
                </a:outerShdw>
              </a:effectLst>
            </p:spPr>
            <p:txBody>
              <a:bodyPr/>
              <a:lstStyle/>
              <a:p>
                <a:pPr>
                  <a:buFont typeface="Times New Roman" pitchFamily="16" charset="0"/>
                  <a:buNone/>
                  <a:defRPr/>
                </a:pPr>
                <a:endParaRPr lang="en-US">
                  <a:latin typeface="Times New Roman" pitchFamily="16" charset="0"/>
                </a:endParaRPr>
              </a:p>
            </p:txBody>
          </p:sp>
          <p:sp>
            <p:nvSpPr>
              <p:cNvPr id="62487" name="Line 18"/>
              <p:cNvSpPr>
                <a:spLocks noChangeShapeType="1"/>
              </p:cNvSpPr>
              <p:nvPr/>
            </p:nvSpPr>
            <p:spPr bwMode="auto">
              <a:xfrm>
                <a:off x="2475" y="2453"/>
                <a:ext cx="22" cy="1"/>
              </a:xfrm>
              <a:prstGeom prst="line">
                <a:avLst/>
              </a:prstGeom>
              <a:noFill/>
              <a:ln w="1260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" name="Group 19"/>
          <p:cNvGrpSpPr>
            <a:grpSpLocks/>
          </p:cNvGrpSpPr>
          <p:nvPr/>
        </p:nvGrpSpPr>
        <p:grpSpPr bwMode="auto">
          <a:xfrm>
            <a:off x="1771413" y="2927213"/>
            <a:ext cx="1212850" cy="2290762"/>
            <a:chOff x="1128" y="1554"/>
            <a:chExt cx="674" cy="1353"/>
          </a:xfrm>
        </p:grpSpPr>
        <p:sp>
          <p:nvSpPr>
            <p:cNvPr id="62471" name="Rectangle 20"/>
            <p:cNvSpPr>
              <a:spLocks noChangeArrowheads="1"/>
            </p:cNvSpPr>
            <p:nvPr/>
          </p:nvSpPr>
          <p:spPr bwMode="auto">
            <a:xfrm>
              <a:off x="1183" y="1554"/>
              <a:ext cx="579" cy="548"/>
            </a:xfrm>
            <a:prstGeom prst="rect">
              <a:avLst/>
            </a:prstGeom>
            <a:solidFill>
              <a:srgbClr val="0084A4"/>
            </a:solidFill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2" name="Rectangle 21"/>
            <p:cNvSpPr>
              <a:spLocks noChangeArrowheads="1"/>
            </p:cNvSpPr>
            <p:nvPr/>
          </p:nvSpPr>
          <p:spPr bwMode="auto">
            <a:xfrm>
              <a:off x="1543" y="1740"/>
              <a:ext cx="113" cy="273"/>
            </a:xfrm>
            <a:prstGeom prst="rect">
              <a:avLst/>
            </a:prstGeom>
            <a:solidFill>
              <a:srgbClr val="FF0033"/>
            </a:solidFill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3" name="AutoShape 22"/>
            <p:cNvSpPr>
              <a:spLocks noChangeArrowheads="1"/>
            </p:cNvSpPr>
            <p:nvPr/>
          </p:nvSpPr>
          <p:spPr bwMode="auto">
            <a:xfrm>
              <a:off x="1128" y="2305"/>
              <a:ext cx="675" cy="603"/>
            </a:xfrm>
            <a:prstGeom prst="cube">
              <a:avLst>
                <a:gd name="adj" fmla="val 24995"/>
              </a:avLst>
            </a:prstGeom>
            <a:solidFill>
              <a:srgbClr val="0084A4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4" name="AutoShape 23"/>
            <p:cNvSpPr>
              <a:spLocks noChangeArrowheads="1"/>
            </p:cNvSpPr>
            <p:nvPr/>
          </p:nvSpPr>
          <p:spPr bwMode="auto">
            <a:xfrm rot="16200000" flipH="1">
              <a:off x="1169" y="2276"/>
              <a:ext cx="597" cy="668"/>
            </a:xfrm>
            <a:prstGeom prst="cube">
              <a:avLst>
                <a:gd name="adj" fmla="val 24995"/>
              </a:avLst>
            </a:prstGeom>
            <a:noFill/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5" name="AutoShape 24"/>
            <p:cNvSpPr>
              <a:spLocks noChangeArrowheads="1"/>
            </p:cNvSpPr>
            <p:nvPr/>
          </p:nvSpPr>
          <p:spPr bwMode="auto">
            <a:xfrm>
              <a:off x="1131" y="2306"/>
              <a:ext cx="669" cy="597"/>
            </a:xfrm>
            <a:prstGeom prst="cube">
              <a:avLst>
                <a:gd name="adj" fmla="val 24995"/>
              </a:avLst>
            </a:prstGeom>
            <a:noFill/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" name="Group 25"/>
            <p:cNvGrpSpPr>
              <a:grpSpLocks/>
            </p:cNvGrpSpPr>
            <p:nvPr/>
          </p:nvGrpSpPr>
          <p:grpSpPr bwMode="auto">
            <a:xfrm>
              <a:off x="1376" y="2363"/>
              <a:ext cx="199" cy="497"/>
              <a:chOff x="1376" y="2363"/>
              <a:chExt cx="199" cy="497"/>
            </a:xfrm>
          </p:grpSpPr>
          <p:sp>
            <p:nvSpPr>
              <p:cNvPr id="62478" name="AutoShape 26"/>
              <p:cNvSpPr>
                <a:spLocks noChangeArrowheads="1"/>
              </p:cNvSpPr>
              <p:nvPr/>
            </p:nvSpPr>
            <p:spPr bwMode="auto">
              <a:xfrm>
                <a:off x="1376" y="2366"/>
                <a:ext cx="198" cy="495"/>
              </a:xfrm>
              <a:prstGeom prst="cube">
                <a:avLst>
                  <a:gd name="adj" fmla="val 24995"/>
                </a:avLst>
              </a:prstGeom>
              <a:solidFill>
                <a:srgbClr val="FF0033"/>
              </a:solidFill>
              <a:ln w="1260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479" name="AutoShape 27"/>
              <p:cNvSpPr>
                <a:spLocks noChangeArrowheads="1"/>
              </p:cNvSpPr>
              <p:nvPr/>
            </p:nvSpPr>
            <p:spPr bwMode="auto">
              <a:xfrm rot="16200000" flipH="1">
                <a:off x="1230" y="2514"/>
                <a:ext cx="494" cy="198"/>
              </a:xfrm>
              <a:prstGeom prst="cube">
                <a:avLst>
                  <a:gd name="adj" fmla="val 24995"/>
                </a:avLst>
              </a:prstGeom>
              <a:solidFill>
                <a:srgbClr val="FF0033"/>
              </a:solidFill>
              <a:ln w="1260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480" name="AutoShape 28"/>
              <p:cNvSpPr>
                <a:spLocks noChangeArrowheads="1"/>
              </p:cNvSpPr>
              <p:nvPr/>
            </p:nvSpPr>
            <p:spPr bwMode="auto">
              <a:xfrm>
                <a:off x="1376" y="2363"/>
                <a:ext cx="198" cy="495"/>
              </a:xfrm>
              <a:prstGeom prst="cube">
                <a:avLst>
                  <a:gd name="adj" fmla="val 24995"/>
                </a:avLst>
              </a:prstGeom>
              <a:solidFill>
                <a:srgbClr val="FF0033"/>
              </a:solidFill>
              <a:ln w="1260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2477" name="Line 29"/>
            <p:cNvSpPr>
              <a:spLocks noChangeShapeType="1"/>
            </p:cNvSpPr>
            <p:nvPr/>
          </p:nvSpPr>
          <p:spPr bwMode="auto">
            <a:xfrm>
              <a:off x="1375" y="2453"/>
              <a:ext cx="200" cy="1"/>
            </a:xfrm>
            <a:prstGeom prst="line">
              <a:avLst/>
            </a:prstGeom>
            <a:noFill/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WCS Core </a:t>
            </a:r>
            <a:r>
              <a:rPr lang="de-DE" i="1" smtClean="0"/>
              <a:t>GetCoverage</a:t>
            </a:r>
            <a:endParaRPr lang="en-US" smtClean="0"/>
          </a:p>
        </p:txBody>
      </p:sp>
      <p:sp>
        <p:nvSpPr>
          <p:cNvPr id="69635" name="Content Placeholder 5"/>
          <p:cNvSpPr>
            <a:spLocks noGrp="1"/>
          </p:cNvSpPr>
          <p:nvPr>
            <p:ph idx="1"/>
          </p:nvPr>
        </p:nvSpPr>
        <p:spPr>
          <a:xfrm>
            <a:off x="274638" y="1521819"/>
            <a:ext cx="8728075" cy="4572000"/>
          </a:xfrm>
        </p:spPr>
        <p:txBody>
          <a:bodyPr/>
          <a:lstStyle/>
          <a:p>
            <a:r>
              <a:rPr lang="de-DE" dirty="0" smtClean="0"/>
              <a:t>Download a coverage (or a subset thereof), values </a:t>
            </a:r>
            <a:r>
              <a:rPr lang="de-DE" dirty="0" smtClean="0">
                <a:solidFill>
                  <a:srgbClr val="C00000"/>
                </a:solidFill>
              </a:rPr>
              <a:t>guaranteed unchanged</a:t>
            </a:r>
          </a:p>
          <a:p>
            <a:r>
              <a:rPr lang="de-DE" dirty="0" smtClean="0"/>
              <a:t>Ex: „</a:t>
            </a:r>
            <a:r>
              <a:rPr lang="de-DE" i="1" dirty="0" smtClean="0"/>
              <a:t>download coverage c001</a:t>
            </a:r>
            <a:r>
              <a:rPr lang="de-DE" dirty="0" smtClean="0"/>
              <a:t>“</a:t>
            </a:r>
          </a:p>
          <a:p>
            <a:pPr lvl="2"/>
            <a:endParaRPr lang="de-DE" dirty="0" smtClean="0"/>
          </a:p>
          <a:p>
            <a:pPr lvl="2"/>
            <a:endParaRPr lang="de-DE" dirty="0" smtClean="0"/>
          </a:p>
          <a:p>
            <a:r>
              <a:rPr lang="de-DE" dirty="0" smtClean="0"/>
              <a:t>Ex: „</a:t>
            </a:r>
            <a:r>
              <a:rPr lang="de-DE" i="1" dirty="0" smtClean="0"/>
              <a:t>coverage c001, lat/long cutout, time slice t=</a:t>
            </a:r>
            <a:r>
              <a:rPr lang="en-GB" i="1" dirty="0" smtClean="0"/>
              <a:t>2009-11-06T23:20:52</a:t>
            </a:r>
            <a:r>
              <a:rPr lang="en-GB" dirty="0" smtClean="0"/>
              <a:t>”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r>
              <a:rPr lang="en-GB" dirty="0" smtClean="0"/>
              <a:t>Ex: “</a:t>
            </a:r>
            <a:r>
              <a:rPr lang="en-GB" i="1" dirty="0" smtClean="0"/>
              <a:t>coverage c001, in GeoTIFF</a:t>
            </a:r>
            <a:r>
              <a:rPr lang="en-GB" dirty="0" smtClean="0"/>
              <a:t>”</a:t>
            </a:r>
            <a:endParaRPr lang="de-DE" dirty="0" smtClean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087438" y="3854450"/>
            <a:ext cx="6172200" cy="1323975"/>
          </a:xfrm>
          <a:prstGeom prst="rect">
            <a:avLst/>
          </a:prstGeom>
          <a:solidFill>
            <a:srgbClr val="FFFFCC"/>
          </a:solidFill>
        </p:spPr>
        <p:txBody>
          <a:bodyPr wrap="none">
            <a:spAutoFit/>
          </a:bodyPr>
          <a:lstStyle/>
          <a:p>
            <a:pPr marL="176213" lvl="1" indent="0">
              <a:defRPr/>
            </a:pPr>
            <a:r>
              <a:rPr lang="de-DE" sz="2000" dirty="0">
                <a:solidFill>
                  <a:schemeClr val="tx1"/>
                </a:solidFill>
                <a:latin typeface="Arial Narrow" pitchFamily="34" charset="0"/>
              </a:rPr>
              <a:t>http://www.acme.com/wcs ? SERVICE=WCS &amp; VERSION=2.0</a:t>
            </a:r>
            <a:br>
              <a:rPr lang="de-DE" sz="2000" dirty="0">
                <a:solidFill>
                  <a:schemeClr val="tx1"/>
                </a:solidFill>
                <a:latin typeface="Arial Narrow" pitchFamily="34" charset="0"/>
              </a:rPr>
            </a:br>
            <a:r>
              <a:rPr lang="de-DE" sz="2000" dirty="0">
                <a:solidFill>
                  <a:schemeClr val="tx1"/>
                </a:solidFill>
                <a:latin typeface="Arial Narrow" pitchFamily="34" charset="0"/>
              </a:rPr>
              <a:t>    &amp; REQUEST=GetCoverage &amp; COVERAGEID=c001</a:t>
            </a:r>
            <a:br>
              <a:rPr lang="de-DE" sz="2000" dirty="0">
                <a:solidFill>
                  <a:schemeClr val="tx1"/>
                </a:solidFill>
                <a:latin typeface="Arial Narrow" pitchFamily="34" charset="0"/>
              </a:rPr>
            </a:br>
            <a:r>
              <a:rPr lang="en-GB" sz="2000" dirty="0">
                <a:solidFill>
                  <a:schemeClr val="tx1"/>
                </a:solidFill>
                <a:latin typeface="Arial Narrow" pitchFamily="34" charset="0"/>
              </a:rPr>
              <a:t>    &amp; </a:t>
            </a:r>
            <a:r>
              <a:rPr lang="en-GB" sz="2000" dirty="0">
                <a:solidFill>
                  <a:srgbClr val="FF0000"/>
                </a:solidFill>
                <a:latin typeface="Arial Narrow" pitchFamily="34" charset="0"/>
              </a:rPr>
              <a:t>SUBSET=Long(100,120)</a:t>
            </a:r>
            <a:r>
              <a:rPr lang="en-GB" sz="2000" dirty="0">
                <a:latin typeface="Arial Narrow" pitchFamily="34" charset="0"/>
              </a:rPr>
              <a:t> </a:t>
            </a:r>
            <a:r>
              <a:rPr lang="en-GB" sz="2000" dirty="0">
                <a:solidFill>
                  <a:schemeClr val="tx1"/>
                </a:solidFill>
                <a:latin typeface="Arial Narrow" pitchFamily="34" charset="0"/>
              </a:rPr>
              <a:t>&amp;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n-GB" sz="2000" dirty="0">
                <a:solidFill>
                  <a:srgbClr val="FF0000"/>
                </a:solidFill>
                <a:latin typeface="Arial Narrow" pitchFamily="34" charset="0"/>
              </a:rPr>
              <a:t>SUBSET=Lat(50,60)</a:t>
            </a:r>
            <a:r>
              <a:rPr lang="en-GB" sz="2000" dirty="0">
                <a:latin typeface="Arial Narrow" pitchFamily="34" charset="0"/>
              </a:rPr>
              <a:t/>
            </a:r>
            <a:br>
              <a:rPr lang="en-GB" sz="2000" dirty="0">
                <a:latin typeface="Arial Narrow" pitchFamily="34" charset="0"/>
              </a:rPr>
            </a:br>
            <a:r>
              <a:rPr lang="en-GB" sz="2000" dirty="0">
                <a:solidFill>
                  <a:schemeClr val="tx1"/>
                </a:solidFill>
                <a:latin typeface="Arial Narrow" pitchFamily="34" charset="0"/>
              </a:rPr>
              <a:t>    &amp; </a:t>
            </a:r>
            <a:r>
              <a:rPr lang="en-GB" sz="2000" dirty="0">
                <a:solidFill>
                  <a:srgbClr val="FF0000"/>
                </a:solidFill>
                <a:latin typeface="Arial Narrow" pitchFamily="34" charset="0"/>
              </a:rPr>
              <a:t>SUBSET=time("2009-11-06T23:20:52")</a:t>
            </a:r>
            <a:endParaRPr lang="en-US" sz="20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69637" name="TextBox 6"/>
          <p:cNvSpPr txBox="1">
            <a:spLocks noChangeArrowheads="1"/>
          </p:cNvSpPr>
          <p:nvPr/>
        </p:nvSpPr>
        <p:spPr bwMode="auto">
          <a:xfrm>
            <a:off x="1063625" y="2532063"/>
            <a:ext cx="6170613" cy="708025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6213" lvl="1" indent="0"/>
            <a:r>
              <a:rPr lang="de-DE" sz="2000">
                <a:solidFill>
                  <a:schemeClr val="tx1"/>
                </a:solidFill>
                <a:latin typeface="Arial Narrow" pitchFamily="34" charset="0"/>
              </a:rPr>
              <a:t>http://www.acme.com/wcs ? SERVICE=WCS &amp; VERSION=2.0</a:t>
            </a:r>
            <a:br>
              <a:rPr lang="de-DE" sz="2000">
                <a:solidFill>
                  <a:schemeClr val="tx1"/>
                </a:solidFill>
                <a:latin typeface="Arial Narrow" pitchFamily="34" charset="0"/>
              </a:rPr>
            </a:br>
            <a:r>
              <a:rPr lang="de-DE" sz="2000">
                <a:solidFill>
                  <a:schemeClr val="tx1"/>
                </a:solidFill>
                <a:latin typeface="Arial Narrow" pitchFamily="34" charset="0"/>
              </a:rPr>
              <a:t>    &amp; </a:t>
            </a:r>
            <a:r>
              <a:rPr lang="de-DE" sz="2000">
                <a:solidFill>
                  <a:srgbClr val="FF0000"/>
                </a:solidFill>
                <a:latin typeface="Arial Narrow" pitchFamily="34" charset="0"/>
              </a:rPr>
              <a:t>REQUEST=GetCoverage &amp; COVERAGEID=c001</a:t>
            </a:r>
            <a:endParaRPr lang="en-US" sz="200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69638" name="TextBox 7"/>
          <p:cNvSpPr txBox="1">
            <a:spLocks noChangeArrowheads="1"/>
          </p:cNvSpPr>
          <p:nvPr/>
        </p:nvSpPr>
        <p:spPr bwMode="auto">
          <a:xfrm>
            <a:off x="1068388" y="5654675"/>
            <a:ext cx="7669212" cy="706438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6213" lvl="1" indent="0"/>
            <a:r>
              <a:rPr lang="de-DE" sz="2000">
                <a:solidFill>
                  <a:schemeClr val="tx1"/>
                </a:solidFill>
                <a:latin typeface="Arial Narrow" pitchFamily="34" charset="0"/>
              </a:rPr>
              <a:t>http://www.acme.com/wcs ? SERVICE=WCS &amp; VERSION=2.0</a:t>
            </a:r>
            <a:br>
              <a:rPr lang="de-DE" sz="2000">
                <a:solidFill>
                  <a:schemeClr val="tx1"/>
                </a:solidFill>
                <a:latin typeface="Arial Narrow" pitchFamily="34" charset="0"/>
              </a:rPr>
            </a:br>
            <a:r>
              <a:rPr lang="de-DE" sz="2000">
                <a:solidFill>
                  <a:schemeClr val="tx1"/>
                </a:solidFill>
                <a:latin typeface="Arial Narrow" pitchFamily="34" charset="0"/>
              </a:rPr>
              <a:t>    &amp; REQUEST=GetCoverage &amp; COVERAGEID=c001 &amp; </a:t>
            </a:r>
            <a:r>
              <a:rPr lang="de-DE" sz="2000">
                <a:solidFill>
                  <a:srgbClr val="FF0000"/>
                </a:solidFill>
                <a:latin typeface="Arial Narrow" pitchFamily="34" charset="0"/>
              </a:rPr>
              <a:t>FORMAT=“image/tiff“</a:t>
            </a:r>
            <a:endParaRPr lang="en-US" sz="2000">
              <a:solidFill>
                <a:srgbClr val="FF0000"/>
              </a:solidFill>
              <a:latin typeface="Arial Narrow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505700" y="3971924"/>
            <a:ext cx="1240548" cy="1175105"/>
            <a:chOff x="4067176" y="1827212"/>
            <a:chExt cx="1645102" cy="1413527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4067176" y="1827212"/>
              <a:ext cx="1645102" cy="1413527"/>
              <a:chOff x="2040" y="1545"/>
              <a:chExt cx="680" cy="605"/>
            </a:xfrm>
          </p:grpSpPr>
          <p:sp>
            <p:nvSpPr>
              <p:cNvPr id="69645" name="AutoShape 5"/>
              <p:cNvSpPr>
                <a:spLocks noChangeArrowheads="1"/>
              </p:cNvSpPr>
              <p:nvPr/>
            </p:nvSpPr>
            <p:spPr bwMode="auto">
              <a:xfrm>
                <a:off x="2040" y="1545"/>
                <a:ext cx="676" cy="605"/>
              </a:xfrm>
              <a:prstGeom prst="cube">
                <a:avLst>
                  <a:gd name="adj" fmla="val 24995"/>
                </a:avLst>
              </a:prstGeom>
              <a:solidFill>
                <a:srgbClr val="0084A4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646" name="AutoShape 6"/>
              <p:cNvSpPr>
                <a:spLocks noChangeArrowheads="1"/>
              </p:cNvSpPr>
              <p:nvPr/>
            </p:nvSpPr>
            <p:spPr bwMode="auto">
              <a:xfrm rot="16200000" flipH="1">
                <a:off x="2087" y="1515"/>
                <a:ext cx="598" cy="669"/>
              </a:xfrm>
              <a:prstGeom prst="cube">
                <a:avLst>
                  <a:gd name="adj" fmla="val 24995"/>
                </a:avLst>
              </a:prstGeom>
              <a:solidFill>
                <a:srgbClr val="0084A4"/>
              </a:solidFill>
              <a:ln w="1260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9641" name="AutoShape 7"/>
            <p:cNvSpPr>
              <a:spLocks noChangeArrowheads="1"/>
            </p:cNvSpPr>
            <p:nvPr/>
          </p:nvSpPr>
          <p:spPr bwMode="auto">
            <a:xfrm>
              <a:off x="4074433" y="1829549"/>
              <a:ext cx="1618490" cy="1397172"/>
            </a:xfrm>
            <a:prstGeom prst="cube">
              <a:avLst>
                <a:gd name="adj" fmla="val 24995"/>
              </a:avLst>
            </a:prstGeom>
            <a:noFill/>
            <a:ln w="12600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069592" y="2348239"/>
              <a:ext cx="1613651" cy="383172"/>
              <a:chOff x="2041" y="1768"/>
              <a:chExt cx="667" cy="164"/>
            </a:xfrm>
          </p:grpSpPr>
          <p:sp>
            <p:nvSpPr>
              <p:cNvPr id="13" name="Freeform 9"/>
              <p:cNvSpPr>
                <a:spLocks noChangeArrowheads="1"/>
              </p:cNvSpPr>
              <p:nvPr/>
            </p:nvSpPr>
            <p:spPr bwMode="auto">
              <a:xfrm>
                <a:off x="2041" y="1774"/>
                <a:ext cx="667" cy="150"/>
              </a:xfrm>
              <a:custGeom>
                <a:avLst/>
                <a:gdLst/>
                <a:ahLst/>
                <a:cxnLst>
                  <a:cxn ang="0">
                    <a:pos x="0" y="174"/>
                  </a:cxn>
                  <a:cxn ang="0">
                    <a:pos x="605" y="174"/>
                  </a:cxn>
                  <a:cxn ang="0">
                    <a:pos x="777" y="0"/>
                  </a:cxn>
                  <a:cxn ang="0">
                    <a:pos x="172" y="0"/>
                  </a:cxn>
                  <a:cxn ang="0">
                    <a:pos x="0" y="174"/>
                  </a:cxn>
                </a:cxnLst>
                <a:rect l="0" t="0" r="r" b="b"/>
                <a:pathLst>
                  <a:path w="778" h="175">
                    <a:moveTo>
                      <a:pt x="0" y="174"/>
                    </a:moveTo>
                    <a:lnTo>
                      <a:pt x="605" y="174"/>
                    </a:lnTo>
                    <a:lnTo>
                      <a:pt x="777" y="0"/>
                    </a:lnTo>
                    <a:lnTo>
                      <a:pt x="172" y="0"/>
                    </a:lnTo>
                    <a:lnTo>
                      <a:pt x="0" y="174"/>
                    </a:lnTo>
                  </a:path>
                </a:pathLst>
              </a:custGeom>
              <a:solidFill>
                <a:srgbClr val="FF0033"/>
              </a:solidFill>
              <a:ln w="9525">
                <a:noFill/>
                <a:round/>
                <a:headEnd/>
                <a:tailEnd/>
              </a:ln>
              <a:effectLst>
                <a:outerShdw dist="17819" dir="2700000" algn="ctr" rotWithShape="0">
                  <a:srgbClr val="98001E"/>
                </a:outerShdw>
              </a:effectLst>
            </p:spPr>
            <p:txBody>
              <a:bodyPr wrap="none" anchor="ctr"/>
              <a:lstStyle/>
              <a:p>
                <a:pPr>
                  <a:buFont typeface="Times New Roman" pitchFamily="16" charset="0"/>
                  <a:buNone/>
                  <a:defRPr/>
                </a:pPr>
                <a:endParaRPr lang="en-US">
                  <a:latin typeface="Times New Roman" pitchFamily="16" charset="0"/>
                  <a:cs typeface="+mn-cs"/>
                </a:endParaRPr>
              </a:p>
            </p:txBody>
          </p:sp>
          <p:sp>
            <p:nvSpPr>
              <p:cNvPr id="69644" name="Line 10"/>
              <p:cNvSpPr>
                <a:spLocks noChangeShapeType="1"/>
              </p:cNvSpPr>
              <p:nvPr/>
            </p:nvSpPr>
            <p:spPr bwMode="auto">
              <a:xfrm>
                <a:off x="2554" y="1768"/>
                <a:ext cx="1" cy="164"/>
              </a:xfrm>
              <a:prstGeom prst="line">
                <a:avLst/>
              </a:prstGeom>
              <a:noFill/>
              <a:ln w="1260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10" descr="Erdkuge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8172" b="5609"/>
          <a:stretch>
            <a:fillRect/>
          </a:stretch>
        </p:blipFill>
        <p:spPr bwMode="auto">
          <a:xfrm>
            <a:off x="6357938" y="1334591"/>
            <a:ext cx="2786062" cy="327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Rectangle 2"/>
          <p:cNvSpPr>
            <a:spLocks noGrp="1" noChangeArrowheads="1"/>
          </p:cNvSpPr>
          <p:nvPr>
            <p:ph type="title"/>
          </p:nvPr>
        </p:nvSpPr>
        <p:spPr>
          <a:xfrm>
            <a:off x="280988" y="381000"/>
            <a:ext cx="8645729" cy="665163"/>
          </a:xfrm>
        </p:spPr>
        <p:txBody>
          <a:bodyPr/>
          <a:lstStyle/>
          <a:p>
            <a:pPr>
              <a:defRPr/>
            </a:pPr>
            <a:r>
              <a:rPr lang="de-DE" dirty="0" smtClean="0">
                <a:ea typeface="MS PGothic" pitchFamily="34" charset="-128"/>
              </a:rPr>
              <a:t>OGC </a:t>
            </a:r>
            <a:r>
              <a:rPr lang="en-GB" dirty="0" smtClean="0">
                <a:ea typeface="MS PGothic" pitchFamily="34" charset="-128"/>
              </a:rPr>
              <a:t>Web Coverage Processing Service (WCPS)</a:t>
            </a:r>
          </a:p>
        </p:txBody>
      </p:sp>
      <p:sp>
        <p:nvSpPr>
          <p:cNvPr id="1031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ea typeface="MS PGothic" charset="0"/>
              </a:rPr>
              <a:t>spatio-temporal </a:t>
            </a:r>
            <a:r>
              <a:rPr lang="en-GB" dirty="0">
                <a:ea typeface="MS PGothic" charset="0"/>
              </a:rPr>
              <a:t>datacube analytics </a:t>
            </a:r>
            <a:r>
              <a:rPr lang="en-GB" dirty="0" smtClean="0">
                <a:ea typeface="MS PGothic" charset="0"/>
              </a:rPr>
              <a:t>language</a:t>
            </a:r>
          </a:p>
          <a:p>
            <a:pPr lvl="1"/>
            <a:r>
              <a:rPr lang="en-GB" dirty="0" smtClean="0">
                <a:ea typeface="MS PGothic" charset="0"/>
              </a:rPr>
              <a:t>extraction, download, aggregation, analytics, fusion, …</a:t>
            </a:r>
          </a:p>
          <a:p>
            <a:pPr lvl="1"/>
            <a:r>
              <a:rPr lang="en-GB" dirty="0" smtClean="0">
                <a:ea typeface="MS PGothic" charset="0"/>
              </a:rPr>
              <a:t>Swiss army knife for raster services</a:t>
            </a:r>
            <a:endParaRPr lang="en-GB" dirty="0" smtClean="0">
              <a:ea typeface="MS PGothic" charset="0"/>
            </a:endParaRPr>
          </a:p>
        </p:txBody>
      </p:sp>
      <p:sp>
        <p:nvSpPr>
          <p:cNvPr id="1034" name="Text Box 3"/>
          <p:cNvSpPr txBox="1">
            <a:spLocks noChangeArrowheads="1"/>
          </p:cNvSpPr>
          <p:nvPr/>
        </p:nvSpPr>
        <p:spPr bwMode="auto">
          <a:xfrm>
            <a:off x="747157" y="5607357"/>
            <a:ext cx="6523038" cy="763587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  <a:cs typeface="MS PGothic" charset="0"/>
              </a:defRPr>
            </a:lvl1pPr>
            <a:lvl2pPr marL="742950" indent="-28575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pPr>
              <a:lnSpc>
                <a:spcPts val="1700"/>
              </a:lnSpc>
            </a:pPr>
            <a:r>
              <a:rPr lang="en-GB" sz="1800" dirty="0">
                <a:solidFill>
                  <a:srgbClr val="404040"/>
                </a:solidFill>
                <a:latin typeface="Courier New" charset="0"/>
                <a:cs typeface="Times New Roman" charset="0"/>
              </a:rPr>
              <a:t>for $c in ( M1, M2, M3 )</a:t>
            </a:r>
            <a:br>
              <a:rPr lang="en-GB" sz="1800" dirty="0">
                <a:solidFill>
                  <a:srgbClr val="404040"/>
                </a:solidFill>
                <a:latin typeface="Courier New" charset="0"/>
                <a:cs typeface="Times New Roman" charset="0"/>
              </a:rPr>
            </a:br>
            <a:r>
              <a:rPr lang="en-GB" sz="1800" dirty="0">
                <a:solidFill>
                  <a:srgbClr val="0070C0"/>
                </a:solidFill>
                <a:latin typeface="Courier New" charset="0"/>
                <a:cs typeface="Times New Roman" charset="0"/>
              </a:rPr>
              <a:t>where some( $c.nir &gt; 127 )</a:t>
            </a:r>
            <a:r>
              <a:rPr lang="en-GB" sz="1800" dirty="0">
                <a:solidFill>
                  <a:srgbClr val="990033"/>
                </a:solidFill>
                <a:latin typeface="Courier New" charset="0"/>
                <a:cs typeface="Times New Roman" charset="0"/>
              </a:rPr>
              <a:t/>
            </a:r>
            <a:br>
              <a:rPr lang="en-GB" sz="1800" dirty="0">
                <a:solidFill>
                  <a:srgbClr val="990033"/>
                </a:solidFill>
                <a:latin typeface="Courier New" charset="0"/>
                <a:cs typeface="Times New Roman" charset="0"/>
              </a:rPr>
            </a:br>
            <a:r>
              <a:rPr lang="en-GB" sz="1800" dirty="0">
                <a:solidFill>
                  <a:srgbClr val="404040"/>
                </a:solidFill>
                <a:latin typeface="Courier New" charset="0"/>
                <a:cs typeface="Times New Roman" charset="0"/>
              </a:rPr>
              <a:t>return encode(</a:t>
            </a:r>
            <a:r>
              <a:rPr lang="en-GB" sz="1800" dirty="0">
                <a:solidFill>
                  <a:srgbClr val="B30000"/>
                </a:solidFill>
                <a:latin typeface="Courier New" charset="0"/>
                <a:cs typeface="Times New Roman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urier New" charset="0"/>
                <a:cs typeface="Times New Roman" charset="0"/>
              </a:rPr>
              <a:t>$</a:t>
            </a:r>
            <a:r>
              <a:rPr lang="en-GB" sz="1800" dirty="0" err="1">
                <a:solidFill>
                  <a:srgbClr val="FF0000"/>
                </a:solidFill>
                <a:latin typeface="Courier New" charset="0"/>
                <a:cs typeface="Times New Roman" charset="0"/>
              </a:rPr>
              <a:t>c.red</a:t>
            </a:r>
            <a:r>
              <a:rPr lang="en-GB" sz="1800" dirty="0">
                <a:solidFill>
                  <a:srgbClr val="FF0000"/>
                </a:solidFill>
                <a:latin typeface="Courier New" charset="0"/>
                <a:cs typeface="Times New Roman" charset="0"/>
              </a:rPr>
              <a:t> - $c.nir</a:t>
            </a:r>
            <a:r>
              <a:rPr lang="en-GB" sz="1800" dirty="0">
                <a:solidFill>
                  <a:srgbClr val="404040"/>
                </a:solidFill>
                <a:latin typeface="Courier New" charset="0"/>
                <a:cs typeface="Times New Roman" charset="0"/>
              </a:rPr>
              <a:t>, “image/tiff“ )</a:t>
            </a:r>
          </a:p>
        </p:txBody>
      </p:sp>
      <p:sp>
        <p:nvSpPr>
          <p:cNvPr id="31" name="Content Placeholder 7"/>
          <p:cNvSpPr txBox="1">
            <a:spLocks/>
          </p:cNvSpPr>
          <p:nvPr/>
        </p:nvSpPr>
        <p:spPr bwMode="auto">
          <a:xfrm>
            <a:off x="339725" y="4699516"/>
            <a:ext cx="8232775" cy="889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>
            <a:lvl1pPr marL="342900" indent="-342900"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  <a:cs typeface="MS PGothic" charset="0"/>
              </a:defRPr>
            </a:lvl1pPr>
            <a:lvl2pPr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ts val="1500"/>
              </a:spcBef>
              <a:buClr>
                <a:srgbClr val="002060"/>
              </a:buClr>
              <a:buFont typeface="Arial" charset="0"/>
              <a:buChar char="•"/>
            </a:pPr>
            <a:r>
              <a:rPr lang="en-GB" sz="2400" b="0" dirty="0">
                <a:solidFill>
                  <a:srgbClr val="004578"/>
                </a:solidFill>
                <a:latin typeface="Arial Narrow" charset="0"/>
              </a:rPr>
              <a:t>"From MODIS scenes M1, M2, M3: </a:t>
            </a:r>
            <a:r>
              <a:rPr lang="en-GB" sz="2400" b="0" dirty="0" smtClean="0">
                <a:solidFill>
                  <a:srgbClr val="FF0000"/>
                </a:solidFill>
                <a:latin typeface="Arial Narrow" charset="0"/>
              </a:rPr>
              <a:t>difference red </a:t>
            </a:r>
            <a:r>
              <a:rPr lang="en-GB" sz="2400" b="0" dirty="0">
                <a:solidFill>
                  <a:srgbClr val="FF0000"/>
                </a:solidFill>
                <a:latin typeface="Arial Narrow" charset="0"/>
              </a:rPr>
              <a:t>&amp; </a:t>
            </a:r>
            <a:r>
              <a:rPr lang="en-GB" sz="2400" b="0" dirty="0" err="1">
                <a:solidFill>
                  <a:srgbClr val="FF0000"/>
                </a:solidFill>
                <a:latin typeface="Arial Narrow" charset="0"/>
              </a:rPr>
              <a:t>nir</a:t>
            </a:r>
            <a:r>
              <a:rPr lang="en-GB" sz="2400" b="0" dirty="0">
                <a:latin typeface="Arial Narrow" charset="0"/>
              </a:rPr>
              <a:t>, as TIFF"</a:t>
            </a:r>
          </a:p>
          <a:p>
            <a:pPr lvl="1">
              <a:spcAft>
                <a:spcPts val="300"/>
              </a:spcAft>
              <a:buClr>
                <a:srgbClr val="002060"/>
              </a:buClr>
              <a:buFont typeface="Arial" charset="0"/>
              <a:buChar char="•"/>
            </a:pPr>
            <a:r>
              <a:rPr lang="en-GB" sz="2000" b="0" dirty="0" smtClean="0">
                <a:solidFill>
                  <a:srgbClr val="0070C0"/>
                </a:solidFill>
                <a:latin typeface="Arial Narrow" charset="0"/>
                <a:ea typeface="ＭＳ Ｐゴシック" charset="0"/>
              </a:rPr>
              <a:t> “…</a:t>
            </a:r>
            <a:r>
              <a:rPr lang="en-GB" sz="2000" b="0" dirty="0">
                <a:solidFill>
                  <a:srgbClr val="0070C0"/>
                </a:solidFill>
                <a:latin typeface="Arial Narrow" charset="0"/>
                <a:ea typeface="ＭＳ Ｐゴシック" charset="0"/>
              </a:rPr>
              <a:t>but only those where </a:t>
            </a:r>
            <a:r>
              <a:rPr lang="en-GB" sz="2000" b="0" dirty="0" err="1">
                <a:solidFill>
                  <a:srgbClr val="0070C0"/>
                </a:solidFill>
                <a:latin typeface="Arial Narrow" charset="0"/>
                <a:ea typeface="ＭＳ Ｐゴシック" charset="0"/>
              </a:rPr>
              <a:t>nir</a:t>
            </a:r>
            <a:r>
              <a:rPr lang="en-GB" sz="2000" b="0" dirty="0">
                <a:solidFill>
                  <a:srgbClr val="0070C0"/>
                </a:solidFill>
                <a:latin typeface="Arial Narrow" charset="0"/>
                <a:ea typeface="ＭＳ Ｐゴシック" charset="0"/>
              </a:rPr>
              <a:t> exceeds 127 </a:t>
            </a:r>
            <a:r>
              <a:rPr lang="en-GB" sz="2000" b="0" dirty="0" smtClean="0">
                <a:solidFill>
                  <a:srgbClr val="0070C0"/>
                </a:solidFill>
                <a:latin typeface="Arial Narrow" charset="0"/>
                <a:ea typeface="ＭＳ Ｐゴシック" charset="0"/>
              </a:rPr>
              <a:t>somewhere”</a:t>
            </a:r>
            <a:endParaRPr lang="en-GB" sz="2000" b="0" dirty="0">
              <a:solidFill>
                <a:srgbClr val="0070C0"/>
              </a:solidFill>
              <a:latin typeface="Arial Narrow" charset="0"/>
              <a:ea typeface="ＭＳ Ｐゴシック" charset="0"/>
            </a:endParaRPr>
          </a:p>
        </p:txBody>
      </p:sp>
      <p:grpSp>
        <p:nvGrpSpPr>
          <p:cNvPr id="2" name="Group 17"/>
          <p:cNvGrpSpPr>
            <a:grpSpLocks noChangeAspect="1"/>
          </p:cNvGrpSpPr>
          <p:nvPr/>
        </p:nvGrpSpPr>
        <p:grpSpPr bwMode="auto">
          <a:xfrm>
            <a:off x="1881188" y="3063423"/>
            <a:ext cx="6691312" cy="1563688"/>
            <a:chOff x="1052136" y="2133600"/>
            <a:chExt cx="7775952" cy="1817688"/>
          </a:xfrm>
        </p:grpSpPr>
        <p:pic>
          <p:nvPicPr>
            <p:cNvPr id="103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2133600"/>
              <a:ext cx="1736725" cy="892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8" name="Picture 3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0" y="2378075"/>
              <a:ext cx="1865313" cy="143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1206640" y="3205581"/>
              <a:ext cx="2082121" cy="591741"/>
              <a:chOff x="2358" y="1136"/>
              <a:chExt cx="2293" cy="497"/>
            </a:xfrm>
          </p:grpSpPr>
          <p:pic>
            <p:nvPicPr>
              <p:cNvPr id="1044" name="Picture 5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8" y="1136"/>
                <a:ext cx="2293" cy="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1028" name="Object 6"/>
              <p:cNvGraphicFramePr>
                <a:graphicFrameLocks noChangeAspect="1"/>
              </p:cNvGraphicFramePr>
              <p:nvPr/>
            </p:nvGraphicFramePr>
            <p:xfrm>
              <a:off x="2373" y="1411"/>
              <a:ext cx="2230" cy="222"/>
            </p:xfrm>
            <a:graphic>
              <a:graphicData uri="http://schemas.openxmlformats.org/presentationml/2006/ole">
                <p:oleObj spid="_x0000_s4098" r:id="rId8" imgW="3093988" imgH="411516" progId="">
                  <p:embed/>
                </p:oleObj>
              </a:graphicData>
            </a:graphic>
          </p:graphicFrame>
        </p:grpSp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2427291" y="2136783"/>
              <a:ext cx="1570038" cy="1128713"/>
              <a:chOff x="2040" y="1662"/>
              <a:chExt cx="989" cy="711"/>
            </a:xfrm>
          </p:grpSpPr>
          <p:pic>
            <p:nvPicPr>
              <p:cNvPr id="1042" name="Picture 8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0" y="1761"/>
                <a:ext cx="580" cy="6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043" name="Picture 9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9" y="1662"/>
                <a:ext cx="600" cy="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graphicFrame>
          <p:nvGraphicFramePr>
            <p:cNvPr id="34" name="Object 26"/>
            <p:cNvGraphicFramePr>
              <a:graphicFrameLocks noChangeAspect="1"/>
            </p:cNvGraphicFramePr>
            <p:nvPr/>
          </p:nvGraphicFramePr>
          <p:xfrm>
            <a:off x="1052136" y="2535128"/>
            <a:ext cx="1565275" cy="566738"/>
          </p:xfrm>
          <a:graphic>
            <a:graphicData uri="http://schemas.openxmlformats.org/presentationml/2006/ole">
              <p:oleObj spid="_x0000_s4099" r:id="rId11" imgW="10154172" imgH="3676839" progId="">
                <p:embed/>
              </p:oleObj>
            </a:graphicData>
          </a:graphic>
        </p:graphicFrame>
        <p:graphicFrame>
          <p:nvGraphicFramePr>
            <p:cNvPr id="12" name="Object 1"/>
            <p:cNvGraphicFramePr>
              <a:graphicFrameLocks noChangeAspect="1"/>
            </p:cNvGraphicFramePr>
            <p:nvPr/>
          </p:nvGraphicFramePr>
          <p:xfrm>
            <a:off x="7543800" y="2667000"/>
            <a:ext cx="1284288" cy="1284288"/>
          </p:xfrm>
          <a:graphic>
            <a:graphicData uri="http://schemas.openxmlformats.org/presentationml/2006/ole">
              <p:oleObj spid="_x0000_s4100" r:id="rId12" imgW="3181513" imgH="3181513" progId="">
                <p:embed/>
              </p:oleObj>
            </a:graphicData>
          </a:graphic>
        </p:graphicFrame>
        <p:pic>
          <p:nvPicPr>
            <p:cNvPr id="1041" name="Picture 5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2667000"/>
              <a:ext cx="2668588" cy="1277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407589041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" grpId="0" build="allAtOnce" animBg="1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INSPIRE vs </a:t>
            </a:r>
            <a:r>
              <a:rPr lang="de-DE" dirty="0" smtClean="0"/>
              <a:t>OGC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74638" y="1362816"/>
            <a:ext cx="8728075" cy="4572000"/>
          </a:xfrm>
        </p:spPr>
        <p:txBody>
          <a:bodyPr/>
          <a:lstStyle/>
          <a:p>
            <a:r>
              <a:rPr lang="de-DE" dirty="0" smtClean="0">
                <a:solidFill>
                  <a:srgbClr val="C00000"/>
                </a:solidFill>
              </a:rPr>
              <a:t>INSPIRE WCS = OGC WCS + </a:t>
            </a:r>
            <a:r>
              <a:rPr lang="de-DE" dirty="0" smtClean="0">
                <a:solidFill>
                  <a:srgbClr val="C00000"/>
                </a:solidFill>
              </a:rPr>
              <a:t>OGC WCPS</a:t>
            </a:r>
            <a:endParaRPr lang="de-DE" dirty="0" smtClean="0">
              <a:solidFill>
                <a:srgbClr val="C00000"/>
              </a:solidFill>
            </a:endParaRP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smtClean="0">
                <a:solidFill>
                  <a:srgbClr val="C00000"/>
                </a:solidFill>
              </a:rPr>
              <a:t>INSPIRE Coverages = OGC CIS</a:t>
            </a:r>
          </a:p>
          <a:p>
            <a:pPr lvl="1"/>
            <a:r>
              <a:rPr lang="de-DE" dirty="0" smtClean="0"/>
              <a:t>INSPIRE </a:t>
            </a:r>
            <a:r>
              <a:rPr lang="de-DE" dirty="0" smtClean="0"/>
              <a:t>metadata: via OGC CIS extensibility mechanism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3841" y="1998457"/>
            <a:ext cx="1856598" cy="461665"/>
          </a:xfrm>
          <a:prstGeom prst="rect">
            <a:avLst/>
          </a:prstGeom>
          <a:solidFill>
            <a:srgbClr val="FFFFCC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70C0"/>
                </a:solidFill>
                <a:latin typeface="+mn-lt"/>
              </a:rPr>
              <a:t>INSPIRE WCS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40669" y="1998457"/>
            <a:ext cx="1422184" cy="461665"/>
          </a:xfrm>
          <a:prstGeom prst="rect">
            <a:avLst/>
          </a:prstGeom>
          <a:solidFill>
            <a:srgbClr val="FFFFCC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70C0"/>
                </a:solidFill>
                <a:latin typeface="+mn-lt"/>
              </a:rPr>
              <a:t>OGC WCS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24827" y="2934639"/>
            <a:ext cx="1253869" cy="461665"/>
          </a:xfrm>
          <a:prstGeom prst="rect">
            <a:avLst/>
          </a:prstGeom>
          <a:solidFill>
            <a:srgbClr val="FFFFCC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70C0"/>
                </a:solidFill>
                <a:latin typeface="+mn-lt"/>
              </a:rPr>
              <a:t>OGC CIS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446" y="2934639"/>
            <a:ext cx="2491388" cy="461665"/>
          </a:xfrm>
          <a:prstGeom prst="rect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  <a:latin typeface="+mn-lt"/>
              </a:rPr>
              <a:t>INSPIRE Coverages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1" name="Straight Arrow Connector 10"/>
          <p:cNvCxnSpPr>
            <a:stCxn id="6" idx="2"/>
            <a:endCxn id="9" idx="0"/>
          </p:cNvCxnSpPr>
          <p:nvPr/>
        </p:nvCxnSpPr>
        <p:spPr bwMode="auto">
          <a:xfrm rot="5400000">
            <a:off x="1874882" y="2697380"/>
            <a:ext cx="474517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 bwMode="auto">
          <a:xfrm rot="16200000" flipH="1">
            <a:off x="4414503" y="2697379"/>
            <a:ext cx="474517" cy="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5" name="Straight Arrow Connector 14"/>
          <p:cNvCxnSpPr>
            <a:stCxn id="6" idx="3"/>
            <a:endCxn id="7" idx="1"/>
          </p:cNvCxnSpPr>
          <p:nvPr/>
        </p:nvCxnSpPr>
        <p:spPr bwMode="auto">
          <a:xfrm>
            <a:off x="3040439" y="2229290"/>
            <a:ext cx="90023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8" name="Straight Arrow Connector 17"/>
          <p:cNvCxnSpPr>
            <a:stCxn id="6" idx="2"/>
            <a:endCxn id="8" idx="0"/>
          </p:cNvCxnSpPr>
          <p:nvPr/>
        </p:nvCxnSpPr>
        <p:spPr bwMode="auto">
          <a:xfrm rot="16200000" flipH="1">
            <a:off x="3144693" y="1427569"/>
            <a:ext cx="474517" cy="253962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500813" y="2899905"/>
            <a:ext cx="352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sym typeface="Symbol"/>
              </a:rPr>
              <a:t>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20122" y="2425257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sym typeface="Symbol"/>
              </a:rPr>
              <a:t>X</a:t>
            </a:r>
            <a:endParaRPr 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Finally: Conformance Testing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Remember: INSPIRE </a:t>
            </a:r>
            <a:r>
              <a:rPr lang="de-DE" dirty="0" smtClean="0"/>
              <a:t>Coverages = </a:t>
            </a:r>
            <a:r>
              <a:rPr lang="de-DE" dirty="0" smtClean="0"/>
              <a:t>OGC </a:t>
            </a:r>
            <a:r>
              <a:rPr lang="de-DE" dirty="0" smtClean="0"/>
              <a:t>CIS </a:t>
            </a:r>
            <a:r>
              <a:rPr lang="de-DE" dirty="0" smtClean="0"/>
              <a:t>+ INSPIRE metadata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OGC </a:t>
            </a:r>
            <a:r>
              <a:rPr lang="de-DE" dirty="0" smtClean="0">
                <a:solidFill>
                  <a:srgbClr val="C00000"/>
                </a:solidFill>
              </a:rPr>
              <a:t>WCS conformance test </a:t>
            </a:r>
            <a:r>
              <a:rPr lang="de-DE" dirty="0" smtClean="0">
                <a:sym typeface="Wingdings 3"/>
              </a:rPr>
              <a:t> data</a:t>
            </a:r>
          </a:p>
          <a:p>
            <a:r>
              <a:rPr lang="de-DE" dirty="0" smtClean="0">
                <a:solidFill>
                  <a:srgbClr val="C00000"/>
                </a:solidFill>
              </a:rPr>
              <a:t>INSPIRE </a:t>
            </a:r>
            <a:r>
              <a:rPr lang="de-DE" dirty="0" smtClean="0">
                <a:solidFill>
                  <a:srgbClr val="C00000"/>
                </a:solidFill>
              </a:rPr>
              <a:t>WCS conformance test </a:t>
            </a:r>
            <a:r>
              <a:rPr lang="de-DE" dirty="0" smtClean="0">
                <a:sym typeface="Wingdings 3"/>
              </a:rPr>
              <a:t> metadata</a:t>
            </a:r>
          </a:p>
          <a:p>
            <a:r>
              <a:rPr lang="de-DE" dirty="0" smtClean="0">
                <a:sym typeface="Wingdings 3"/>
              </a:rPr>
              <a:t>...implementations </a:t>
            </a:r>
            <a:r>
              <a:rPr lang="de-DE" dirty="0" smtClean="0">
                <a:sym typeface="Wingdings 3"/>
              </a:rPr>
              <a:t>must pass </a:t>
            </a:r>
            <a:r>
              <a:rPr lang="de-DE" dirty="0" smtClean="0">
                <a:solidFill>
                  <a:srgbClr val="C00000"/>
                </a:solidFill>
                <a:sym typeface="Wingdings 3"/>
              </a:rPr>
              <a:t>both</a:t>
            </a:r>
          </a:p>
          <a:p>
            <a:endParaRPr lang="de-DE" dirty="0" smtClean="0"/>
          </a:p>
          <a:p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</a:p>
        </p:txBody>
      </p:sp>
      <p:pic>
        <p:nvPicPr>
          <p:cNvPr id="42" name="Picture 4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9798" y="5540719"/>
            <a:ext cx="1358318" cy="986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684"/>
          <a:stretch>
            <a:fillRect/>
          </a:stretch>
        </p:blipFill>
        <p:spPr bwMode="auto">
          <a:xfrm>
            <a:off x="8217265" y="5486393"/>
            <a:ext cx="869779" cy="1135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" name="Picture 43" descr="soil_organic_carbon.png"/>
          <p:cNvPicPr>
            <a:picLocks noChangeAspect="1"/>
          </p:cNvPicPr>
          <p:nvPr/>
        </p:nvPicPr>
        <p:blipFill>
          <a:blip r:embed="rId5" cstate="print"/>
          <a:srcRect r="13762"/>
          <a:stretch>
            <a:fillRect/>
          </a:stretch>
        </p:blipFill>
        <p:spPr>
          <a:xfrm>
            <a:off x="178175" y="5595037"/>
            <a:ext cx="998775" cy="1159326"/>
          </a:xfrm>
          <a:prstGeom prst="rect">
            <a:avLst/>
          </a:prstGeom>
        </p:spPr>
      </p:pic>
      <p:pic>
        <p:nvPicPr>
          <p:cNvPr id="45" name="Picture 44" descr="landslides_susceptibility.png"/>
          <p:cNvPicPr>
            <a:picLocks noChangeAspect="1"/>
          </p:cNvPicPr>
          <p:nvPr/>
        </p:nvPicPr>
        <p:blipFill>
          <a:blip r:embed="rId6" cstate="print"/>
          <a:srcRect b="7581"/>
          <a:stretch>
            <a:fillRect/>
          </a:stretch>
        </p:blipFill>
        <p:spPr>
          <a:xfrm>
            <a:off x="1368134" y="5583259"/>
            <a:ext cx="966477" cy="1171104"/>
          </a:xfrm>
          <a:prstGeom prst="rect">
            <a:avLst/>
          </a:prstGeom>
        </p:spPr>
      </p:pic>
      <p:pic>
        <p:nvPicPr>
          <p:cNvPr id="46" name="Picture 45" descr="Lithology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47997" y="5581932"/>
            <a:ext cx="913991" cy="1172431"/>
          </a:xfrm>
          <a:prstGeom prst="rect">
            <a:avLst/>
          </a:prstGeom>
        </p:spPr>
      </p:pic>
      <p:pic>
        <p:nvPicPr>
          <p:cNvPr id="47" name="Picture 46" descr="soil_erosion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25795" y="5572986"/>
            <a:ext cx="931019" cy="1181377"/>
          </a:xfrm>
          <a:prstGeom prst="rect">
            <a:avLst/>
          </a:prstGeom>
        </p:spPr>
      </p:pic>
      <p:pic>
        <p:nvPicPr>
          <p:cNvPr id="48" name="Picture 47" descr="footprints.png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101" r="18117"/>
          <a:stretch>
            <a:fillRect/>
          </a:stretch>
        </p:blipFill>
        <p:spPr>
          <a:xfrm>
            <a:off x="4634047" y="5531665"/>
            <a:ext cx="1424483" cy="1035442"/>
          </a:xfrm>
          <a:prstGeom prst="rect">
            <a:avLst/>
          </a:prstGeom>
          <a:ln>
            <a:noFill/>
          </a:ln>
        </p:spPr>
      </p:pic>
      <p:pic>
        <p:nvPicPr>
          <p:cNvPr id="41" name="Picture 40" descr="A map of a tree&#10;&#10;Description automatically generated">
            <a:extLst>
              <a:ext uri="{FF2B5EF4-FFF2-40B4-BE49-F238E27FC236}">
                <a16:creationId xmlns="" xmlns:a16="http://schemas.microsoft.com/office/drawing/2014/main" id="{9E87BFF5-E47C-4E95-ADCA-1D7BB3D1E33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69" y="5513560"/>
            <a:ext cx="1060983" cy="103274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2754950" y="1426906"/>
            <a:ext cx="6124574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Arial Narrow" pitchFamily="34" charset="0"/>
              </a:rPr>
              <a:t>"Web developers who have not heard of OGC standards before </a:t>
            </a:r>
            <a:br>
              <a:rPr lang="en-US" sz="2000" dirty="0" smtClean="0">
                <a:solidFill>
                  <a:schemeClr val="tx1"/>
                </a:solidFill>
                <a:latin typeface="Arial Narrow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Arial Narrow" pitchFamily="34" charset="0"/>
              </a:rPr>
              <a:t>immediately feel at home with these coverage standards" </a:t>
            </a:r>
            <a:br>
              <a:rPr lang="en-US" sz="2000" dirty="0" smtClean="0">
                <a:solidFill>
                  <a:schemeClr val="tx1"/>
                </a:solidFill>
                <a:latin typeface="Arial Narrow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Arial Narrow" pitchFamily="34" charset="0"/>
              </a:rPr>
              <a:t>-- Stephan </a:t>
            </a:r>
            <a:r>
              <a:rPr lang="en-US" sz="2000" dirty="0" err="1" smtClean="0">
                <a:solidFill>
                  <a:schemeClr val="tx1"/>
                </a:solidFill>
                <a:latin typeface="Arial Narrow" pitchFamily="34" charset="0"/>
              </a:rPr>
              <a:t>Siemen</a:t>
            </a:r>
            <a:r>
              <a:rPr lang="en-US" sz="2000" dirty="0" smtClean="0">
                <a:solidFill>
                  <a:schemeClr val="tx1"/>
                </a:solidFill>
                <a:latin typeface="Arial Narrow" pitchFamily="34" charset="0"/>
              </a:rPr>
              <a:t>, </a:t>
            </a:r>
            <a:r>
              <a:rPr lang="en-US" sz="2000" dirty="0" smtClean="0">
                <a:solidFill>
                  <a:schemeClr val="tx1"/>
                </a:solidFill>
                <a:latin typeface="Arial Narrow" pitchFamily="34" charset="0"/>
              </a:rPr>
              <a:t>ECMWF</a:t>
            </a:r>
            <a:endParaRPr lang="en-US" sz="2000" dirty="0" smtClean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20870" y="316570"/>
            <a:ext cx="4442684" cy="1015663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 Narrow" pitchFamily="34" charset="0"/>
              </a:rPr>
              <a:t>"</a:t>
            </a:r>
            <a:r>
              <a:rPr lang="en-US" sz="2000" dirty="0" smtClean="0">
                <a:latin typeface="Arial Narrow" pitchFamily="34" charset="0"/>
              </a:rPr>
              <a:t>WCS standard is mature &amp; Implementations are diverse and well supported</a:t>
            </a:r>
            <a:r>
              <a:rPr lang="en-US" sz="2000" dirty="0" smtClean="0">
                <a:latin typeface="Arial Narrow" pitchFamily="34" charset="0"/>
              </a:rPr>
              <a:t>."</a:t>
            </a:r>
            <a:r>
              <a:rPr lang="en-US" sz="2000" dirty="0" smtClean="0">
                <a:latin typeface="Arial Narrow" pitchFamily="34" charset="0"/>
              </a:rPr>
              <a:t/>
            </a:r>
            <a:br>
              <a:rPr lang="en-US" sz="2000" dirty="0" smtClean="0">
                <a:latin typeface="Arial Narrow" pitchFamily="34" charset="0"/>
              </a:rPr>
            </a:br>
            <a:r>
              <a:rPr lang="en-US" sz="2000" dirty="0" smtClean="0">
                <a:latin typeface="Arial Narrow" pitchFamily="34" charset="0"/>
              </a:rPr>
              <a:t>– Alexander </a:t>
            </a:r>
            <a:r>
              <a:rPr lang="en-US" sz="2000" dirty="0" err="1" smtClean="0">
                <a:latin typeface="Arial Narrow" pitchFamily="34" charset="0"/>
              </a:rPr>
              <a:t>Kotsev</a:t>
            </a:r>
            <a:r>
              <a:rPr lang="en-US" sz="2000" dirty="0" smtClean="0">
                <a:latin typeface="Arial Narrow" pitchFamily="34" charset="0"/>
              </a:rPr>
              <a:t>, JRC</a:t>
            </a:r>
            <a:endParaRPr lang="en-US" sz="20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527" y="2708379"/>
            <a:ext cx="8120425" cy="2690935"/>
          </a:xfrm>
          <a:noFill/>
        </p:spPr>
        <p:txBody>
          <a:bodyPr>
            <a:normAutofit/>
          </a:bodyPr>
          <a:lstStyle/>
          <a:p>
            <a:pPr>
              <a:tabLst>
                <a:tab pos="2690813" algn="l"/>
              </a:tabLst>
            </a:pPr>
            <a:r>
              <a:rPr lang="de-DE" dirty="0" smtClean="0"/>
              <a:t>INSPIRE Coverages	= </a:t>
            </a:r>
            <a:r>
              <a:rPr lang="de-DE" dirty="0" smtClean="0">
                <a:solidFill>
                  <a:srgbClr val="C00000"/>
                </a:solidFill>
              </a:rPr>
              <a:t>CIS </a:t>
            </a:r>
            <a:r>
              <a:rPr lang="de-DE" dirty="0" smtClean="0"/>
              <a:t>+ INSPIRE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smtClean="0"/>
              <a:t>metadata,</a:t>
            </a:r>
            <a:br>
              <a:rPr lang="de-DE" dirty="0" smtClean="0"/>
            </a:br>
            <a:r>
              <a:rPr lang="de-DE" dirty="0" smtClean="0"/>
              <a:t>INSPIRE WCS 	= </a:t>
            </a:r>
            <a:r>
              <a:rPr lang="de-DE" dirty="0" smtClean="0">
                <a:solidFill>
                  <a:srgbClr val="C00000"/>
                </a:solidFill>
              </a:rPr>
              <a:t>WCS </a:t>
            </a:r>
            <a:r>
              <a:rPr lang="de-DE" dirty="0" smtClean="0">
                <a:solidFill>
                  <a:srgbClr val="C00000"/>
                </a:solidFill>
              </a:rPr>
              <a:t>+ </a:t>
            </a:r>
            <a:r>
              <a:rPr lang="de-DE" dirty="0" smtClean="0">
                <a:solidFill>
                  <a:srgbClr val="C00000"/>
                </a:solidFill>
              </a:rPr>
              <a:t>WCPS</a:t>
            </a:r>
            <a:endParaRPr lang="de-DE" dirty="0" smtClean="0"/>
          </a:p>
          <a:p>
            <a:pPr lvl="1"/>
            <a:r>
              <a:rPr lang="de-DE" dirty="0" smtClean="0"/>
              <a:t>robust, scalable, mature: multi-PB operational services</a:t>
            </a:r>
          </a:p>
          <a:p>
            <a:pPr lvl="1"/>
            <a:r>
              <a:rPr lang="de-DE" dirty="0" smtClean="0"/>
              <a:t>Monolithic vector </a:t>
            </a:r>
            <a:r>
              <a:rPr lang="de-DE" dirty="0" smtClean="0"/>
              <a:t>+ raster server? </a:t>
            </a:r>
            <a:r>
              <a:rPr lang="de-DE" dirty="0" smtClean="0"/>
              <a:t>-- „</a:t>
            </a:r>
            <a:r>
              <a:rPr lang="de-DE" dirty="0" smtClean="0"/>
              <a:t>no one size fits all“ </a:t>
            </a:r>
            <a:r>
              <a:rPr lang="de-DE" dirty="0" smtClean="0"/>
              <a:t>[</a:t>
            </a:r>
            <a:r>
              <a:rPr lang="de-DE" dirty="0" smtClean="0"/>
              <a:t>M</a:t>
            </a:r>
            <a:r>
              <a:rPr lang="de-DE" dirty="0" smtClean="0"/>
              <a:t>. Stonebraker, </a:t>
            </a:r>
            <a:r>
              <a:rPr lang="de-DE" dirty="0" smtClean="0"/>
              <a:t>MIT]</a:t>
            </a:r>
            <a:endParaRPr lang="de-DE" dirty="0" smtClean="0"/>
          </a:p>
          <a:p>
            <a:pPr lvl="1"/>
            <a:r>
              <a:rPr lang="de-DE" dirty="0" smtClean="0"/>
              <a:t>OGC standards </a:t>
            </a:r>
            <a:r>
              <a:rPr lang="de-DE" dirty="0" smtClean="0"/>
              <a:t>designed </a:t>
            </a:r>
            <a:r>
              <a:rPr lang="de-DE" dirty="0" smtClean="0"/>
              <a:t>for </a:t>
            </a:r>
            <a:r>
              <a:rPr lang="de-DE" dirty="0" smtClean="0">
                <a:solidFill>
                  <a:srgbClr val="C00000"/>
                </a:solidFill>
              </a:rPr>
              <a:t>best-of-breed </a:t>
            </a:r>
            <a:r>
              <a:rPr lang="de-DE" dirty="0" smtClean="0">
                <a:solidFill>
                  <a:srgbClr val="C00000"/>
                </a:solidFill>
              </a:rPr>
              <a:t>tool combination</a:t>
            </a:r>
            <a:endParaRPr lang="de-DE" dirty="0" smtClean="0">
              <a:solidFill>
                <a:srgbClr val="C00000"/>
              </a:solidFill>
            </a:endParaRPr>
          </a:p>
          <a:p>
            <a:r>
              <a:rPr lang="de-DE" dirty="0" smtClean="0"/>
              <a:t>load </a:t>
            </a:r>
            <a:r>
              <a:rPr lang="de-DE" dirty="0" smtClean="0"/>
              <a:t>of educational material on </a:t>
            </a:r>
            <a:r>
              <a:rPr lang="de-DE" dirty="0" smtClean="0">
                <a:hlinkClick r:id="rId11"/>
              </a:rPr>
              <a:t>earthserver.eu/wcs</a:t>
            </a:r>
            <a:endParaRPr lang="de-DE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8274"/>
            <a:ext cx="7772400" cy="4880702"/>
          </a:xfrm>
          <a:solidFill>
            <a:srgbClr val="FFC000"/>
          </a:solidFill>
        </p:spPr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BACKUP</a:t>
            </a:r>
            <a:br>
              <a:rPr lang="de-DE" dirty="0" smtClean="0"/>
            </a:br>
            <a:endParaRPr lang="en-US" dirty="0"/>
          </a:p>
        </p:txBody>
      </p:sp>
    </p:spTree>
  </p:cSld>
  <p:clrMapOvr>
    <a:masterClrMapping/>
  </p:clrMapOvr>
  <p:transition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Coverages in INSPIRE, Ex: OI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8373" y="1234440"/>
            <a:ext cx="8824915" cy="45885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487135" y="1702036"/>
            <a:ext cx="3367730" cy="1529036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175" fontAlgn="base">
              <a:spcBef>
                <a:spcPct val="0"/>
              </a:spcBef>
              <a:spcAft>
                <a:spcPct val="0"/>
              </a:spcAft>
            </a:pPr>
            <a:endParaRPr lang="es-ES" sz="7600" b="1">
              <a:solidFill>
                <a:srgbClr val="FFD624"/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210215" y="1453665"/>
            <a:ext cx="4793074" cy="3378722"/>
          </a:xfrm>
          <a:prstGeom prst="ellipse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175" fontAlgn="base">
              <a:spcBef>
                <a:spcPct val="0"/>
              </a:spcBef>
              <a:spcAft>
                <a:spcPct val="0"/>
              </a:spcAft>
            </a:pPr>
            <a:endParaRPr lang="es-ES" sz="7600" b="1">
              <a:solidFill>
                <a:srgbClr val="FFD624"/>
              </a:solidFill>
            </a:endParaRPr>
          </a:p>
        </p:txBody>
      </p:sp>
      <p:sp>
        <p:nvSpPr>
          <p:cNvPr id="9" name="Oval 8"/>
          <p:cNvSpPr/>
          <p:nvPr/>
        </p:nvSpPr>
        <p:spPr bwMode="auto">
          <a:xfrm rot="1645415">
            <a:off x="2776816" y="3587035"/>
            <a:ext cx="4526144" cy="2555095"/>
          </a:xfrm>
          <a:prstGeom prst="ellipse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175" fontAlgn="base">
              <a:spcBef>
                <a:spcPct val="0"/>
              </a:spcBef>
              <a:spcAft>
                <a:spcPct val="0"/>
              </a:spcAft>
            </a:pPr>
            <a:endParaRPr lang="es-ES" sz="7600" b="1">
              <a:solidFill>
                <a:srgbClr val="FFD624"/>
              </a:solidFill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ym typeface="Wingdings 3" pitchFamily="18" charset="2"/>
              </a:rPr>
              <a:t>CIS: Grid Types  Axis Types</a:t>
            </a:r>
            <a:endParaRPr lang="en-US" dirty="0" smtClean="0"/>
          </a:p>
        </p:txBody>
      </p:sp>
      <p:sp>
        <p:nvSpPr>
          <p:cNvPr id="9219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de-DE" dirty="0" smtClean="0">
                <a:ea typeface="MS PGothic" pitchFamily="32" charset="0"/>
                <a:cs typeface="MS PGothic" pitchFamily="32" charset="0"/>
                <a:sym typeface="Wingdings 3" pitchFamily="18" charset="2"/>
              </a:rPr>
              <a:t>Observation: grid types (Rectified, Referenceable) </a:t>
            </a:r>
            <a:br>
              <a:rPr lang="de-DE" dirty="0" smtClean="0">
                <a:ea typeface="MS PGothic" pitchFamily="32" charset="0"/>
                <a:cs typeface="MS PGothic" pitchFamily="32" charset="0"/>
                <a:sym typeface="Wingdings 3" pitchFamily="18" charset="2"/>
              </a:rPr>
            </a:br>
            <a:r>
              <a:rPr lang="de-DE" dirty="0" smtClean="0">
                <a:ea typeface="MS PGothic" pitchFamily="32" charset="0"/>
                <a:cs typeface="MS PGothic" pitchFamily="32" charset="0"/>
                <a:sym typeface="Wingdings 3" pitchFamily="18" charset="2"/>
              </a:rPr>
              <a:t>non-intuitive, hard to describe, special cases only</a:t>
            </a:r>
          </a:p>
          <a:p>
            <a:pPr>
              <a:defRPr/>
            </a:pPr>
            <a:r>
              <a:rPr lang="de-DE" dirty="0" smtClean="0">
                <a:ea typeface="MS PGothic" pitchFamily="32" charset="0"/>
                <a:cs typeface="MS PGothic" pitchFamily="32" charset="0"/>
                <a:sym typeface="Wingdings 3" pitchFamily="18" charset="2"/>
              </a:rPr>
              <a:t>CIS approach: axis types</a:t>
            </a:r>
          </a:p>
          <a:p>
            <a:pPr lvl="1">
              <a:defRPr/>
            </a:pPr>
            <a:r>
              <a:rPr lang="de-DE" dirty="0" smtClean="0">
                <a:solidFill>
                  <a:srgbClr val="C00000"/>
                </a:solidFill>
                <a:ea typeface="MS PGothic" pitchFamily="32" charset="0"/>
                <a:cs typeface="MS PGothic" pitchFamily="32" charset="0"/>
                <a:sym typeface="Wingdings 3" pitchFamily="18" charset="2"/>
              </a:rPr>
              <a:t>Index axis</a:t>
            </a:r>
            <a:r>
              <a:rPr lang="de-DE" dirty="0" smtClean="0">
                <a:ea typeface="MS PGothic" pitchFamily="32" charset="0"/>
                <a:cs typeface="MS PGothic" pitchFamily="32" charset="0"/>
                <a:sym typeface="Wingdings 3" pitchFamily="18" charset="2"/>
              </a:rPr>
              <a:t>: not georeferenced, IndexCRS</a:t>
            </a:r>
          </a:p>
          <a:p>
            <a:pPr lvl="1">
              <a:defRPr/>
            </a:pPr>
            <a:r>
              <a:rPr lang="de-DE" dirty="0" smtClean="0">
                <a:solidFill>
                  <a:srgbClr val="C00000"/>
                </a:solidFill>
                <a:ea typeface="MS PGothic" pitchFamily="32" charset="0"/>
                <a:cs typeface="MS PGothic" pitchFamily="32" charset="0"/>
                <a:sym typeface="Wingdings 3" pitchFamily="18" charset="2"/>
              </a:rPr>
              <a:t>Regular axis</a:t>
            </a:r>
            <a:r>
              <a:rPr lang="de-DE" dirty="0" smtClean="0">
                <a:ea typeface="MS PGothic" pitchFamily="32" charset="0"/>
                <a:cs typeface="MS PGothic" pitchFamily="32" charset="0"/>
                <a:sym typeface="Wingdings 3" pitchFamily="18" charset="2"/>
              </a:rPr>
              <a:t>: georeferenced, constant spacing</a:t>
            </a:r>
          </a:p>
          <a:p>
            <a:pPr lvl="1">
              <a:defRPr/>
            </a:pPr>
            <a:r>
              <a:rPr lang="de-DE" dirty="0" smtClean="0">
                <a:solidFill>
                  <a:srgbClr val="C00000"/>
                </a:solidFill>
                <a:ea typeface="MS PGothic" pitchFamily="32" charset="0"/>
                <a:cs typeface="MS PGothic" pitchFamily="32" charset="0"/>
                <a:sym typeface="Wingdings 3" pitchFamily="18" charset="2"/>
              </a:rPr>
              <a:t>Irregular axis</a:t>
            </a:r>
            <a:r>
              <a:rPr lang="de-DE" dirty="0" smtClean="0">
                <a:ea typeface="MS PGothic" pitchFamily="32" charset="0"/>
                <a:cs typeface="MS PGothic" pitchFamily="32" charset="0"/>
                <a:sym typeface="Wingdings 3" pitchFamily="18" charset="2"/>
              </a:rPr>
              <a:t>: georeferenced, variable spacing</a:t>
            </a:r>
          </a:p>
          <a:p>
            <a:pPr lvl="1">
              <a:defRPr/>
            </a:pPr>
            <a:r>
              <a:rPr lang="de-DE" dirty="0" smtClean="0">
                <a:solidFill>
                  <a:srgbClr val="C00000"/>
                </a:solidFill>
                <a:ea typeface="MS PGothic" pitchFamily="32" charset="0"/>
                <a:cs typeface="MS PGothic" pitchFamily="32" charset="0"/>
                <a:sym typeface="Wingdings 3" pitchFamily="18" charset="2"/>
              </a:rPr>
              <a:t>Displacement axis nest</a:t>
            </a:r>
            <a:r>
              <a:rPr lang="de-DE" dirty="0" smtClean="0">
                <a:ea typeface="MS PGothic" pitchFamily="32" charset="0"/>
                <a:cs typeface="MS PGothic" pitchFamily="32" charset="0"/>
                <a:sym typeface="Wingdings 3" pitchFamily="18" charset="2"/>
              </a:rPr>
              <a:t>: georeferenced, arbitrary grid point locations</a:t>
            </a:r>
          </a:p>
          <a:p>
            <a:pPr lvl="1">
              <a:defRPr/>
            </a:pPr>
            <a:r>
              <a:rPr lang="de-DE" dirty="0" smtClean="0">
                <a:solidFill>
                  <a:srgbClr val="C00000"/>
                </a:solidFill>
                <a:ea typeface="MS PGothic" pitchFamily="32" charset="0"/>
                <a:cs typeface="MS PGothic" pitchFamily="32" charset="0"/>
                <a:sym typeface="Wingdings 3" pitchFamily="18" charset="2"/>
              </a:rPr>
              <a:t>Algorithmic coordinates</a:t>
            </a:r>
            <a:r>
              <a:rPr lang="de-DE" dirty="0" smtClean="0">
                <a:ea typeface="MS PGothic" pitchFamily="32" charset="0"/>
                <a:cs typeface="MS PGothic" pitchFamily="32" charset="0"/>
                <a:sym typeface="Wingdings 3" pitchFamily="18" charset="2"/>
              </a:rPr>
              <a:t>: such as sensor model</a:t>
            </a:r>
          </a:p>
          <a:p>
            <a:pPr>
              <a:defRPr/>
            </a:pPr>
            <a:r>
              <a:rPr lang="de-DE" dirty="0" smtClean="0">
                <a:ea typeface="MS PGothic" pitchFamily="32" charset="0"/>
                <a:cs typeface="MS PGothic" pitchFamily="32" charset="0"/>
                <a:sym typeface="Wingdings 3" pitchFamily="18" charset="2"/>
              </a:rPr>
              <a:t>All combinations possible</a:t>
            </a:r>
          </a:p>
          <a:p>
            <a:pPr>
              <a:defRPr/>
            </a:pPr>
            <a:r>
              <a:rPr lang="de-DE" dirty="0" smtClean="0">
                <a:ea typeface="MS PGothic" pitchFamily="32" charset="0"/>
                <a:cs typeface="MS PGothic" pitchFamily="32" charset="0"/>
                <a:sym typeface="Wingdings 3" pitchFamily="18" charset="2"/>
              </a:rPr>
              <a:t>3 req classes: </a:t>
            </a:r>
          </a:p>
          <a:p>
            <a:pPr lvl="1">
              <a:defRPr/>
            </a:pPr>
            <a:r>
              <a:rPr lang="de-DE" dirty="0" smtClean="0">
                <a:ea typeface="MS PGothic" pitchFamily="32" charset="0"/>
                <a:cs typeface="MS PGothic" pitchFamily="32" charset="0"/>
                <a:sym typeface="Wingdings 3" pitchFamily="18" charset="2"/>
              </a:rPr>
              <a:t>Regular: index, regular</a:t>
            </a:r>
          </a:p>
          <a:p>
            <a:pPr lvl="1">
              <a:defRPr/>
            </a:pPr>
            <a:r>
              <a:rPr lang="de-DE" dirty="0" smtClean="0">
                <a:ea typeface="MS PGothic" pitchFamily="32" charset="0"/>
                <a:cs typeface="MS PGothic" pitchFamily="32" charset="0"/>
                <a:sym typeface="Wingdings 3" pitchFamily="18" charset="2"/>
              </a:rPr>
              <a:t>Irregular: irregular, displacement</a:t>
            </a:r>
          </a:p>
          <a:p>
            <a:pPr lvl="1">
              <a:defRPr/>
            </a:pPr>
            <a:r>
              <a:rPr lang="de-DE" dirty="0" smtClean="0">
                <a:ea typeface="MS PGothic" pitchFamily="32" charset="0"/>
                <a:cs typeface="MS PGothic" pitchFamily="32" charset="0"/>
                <a:sym typeface="Wingdings 3" pitchFamily="18" charset="2"/>
              </a:rPr>
              <a:t>Algorithmic: SensorML, ...</a:t>
            </a:r>
          </a:p>
          <a:p>
            <a:pPr>
              <a:defRPr/>
            </a:pPr>
            <a:endParaRPr lang="de-DE" dirty="0" smtClean="0">
              <a:ea typeface="MS PGothic" pitchFamily="32" charset="0"/>
              <a:cs typeface="MS PGothic" pitchFamily="32" charset="0"/>
            </a:endParaRPr>
          </a:p>
          <a:p>
            <a:pPr>
              <a:defRPr/>
            </a:pPr>
            <a:endParaRPr lang="de-DE" dirty="0" smtClean="0">
              <a:ea typeface="MS PGothic" pitchFamily="32" charset="0"/>
              <a:cs typeface="MS PGothic" pitchFamily="32" charset="0"/>
            </a:endParaRPr>
          </a:p>
          <a:p>
            <a:pPr>
              <a:defRPr/>
            </a:pPr>
            <a:endParaRPr lang="de-DE" dirty="0" smtClean="0">
              <a:ea typeface="MS PGothic" pitchFamily="32" charset="0"/>
              <a:cs typeface="MS PGothic" pitchFamily="32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03988" y="2703513"/>
            <a:ext cx="2360612" cy="1023937"/>
            <a:chOff x="4116258" y="-178058"/>
            <a:chExt cx="2360742" cy="1023646"/>
          </a:xfrm>
        </p:grpSpPr>
        <p:pic>
          <p:nvPicPr>
            <p:cNvPr id="53255" name="Picture 3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116258" y="-49762"/>
              <a:ext cx="1390650" cy="895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56" name="Picture 4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181600" y="-178058"/>
              <a:ext cx="1295400" cy="904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3253" name="Object 2"/>
          <p:cNvPicPr>
            <a:picLocks noChangeArrowheads="1"/>
          </p:cNvPicPr>
          <p:nvPr/>
        </p:nvPicPr>
        <p:blipFill>
          <a:blip r:embed="rId4" cstate="print"/>
          <a:srcRect l="-7126" t="-2538" r="-7558" b="-4436"/>
          <a:stretch>
            <a:fillRect/>
          </a:stretch>
        </p:blipFill>
        <p:spPr bwMode="auto">
          <a:xfrm>
            <a:off x="6503988" y="4276725"/>
            <a:ext cx="1192212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4" name="Object 1"/>
          <p:cNvPicPr>
            <a:picLocks noChangeArrowheads="1"/>
          </p:cNvPicPr>
          <p:nvPr/>
        </p:nvPicPr>
        <p:blipFill>
          <a:blip r:embed="rId5" cstate="print"/>
          <a:srcRect t="-1930" b="-510"/>
          <a:stretch>
            <a:fillRect/>
          </a:stretch>
        </p:blipFill>
        <p:spPr bwMode="auto">
          <a:xfrm>
            <a:off x="7772400" y="4086225"/>
            <a:ext cx="1198563" cy="18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2"/>
          <p:cNvSpPr>
            <a:spLocks noGrp="1"/>
          </p:cNvSpPr>
          <p:nvPr>
            <p:ph type="title"/>
          </p:nvPr>
        </p:nvSpPr>
        <p:spPr>
          <a:xfrm>
            <a:off x="280988" y="381000"/>
            <a:ext cx="8492309" cy="665163"/>
          </a:xfrm>
        </p:spPr>
        <p:txBody>
          <a:bodyPr>
            <a:normAutofit/>
          </a:bodyPr>
          <a:lstStyle/>
          <a:p>
            <a:r>
              <a:rPr lang="de-DE" dirty="0" smtClean="0"/>
              <a:t>Coverage Standards &amp; Friends</a:t>
            </a:r>
            <a:endParaRPr lang="en-US" i="1" dirty="0" smtClean="0"/>
          </a:p>
        </p:txBody>
      </p:sp>
      <p:sp>
        <p:nvSpPr>
          <p:cNvPr id="47107" name="Content Placeholder 3"/>
          <p:cNvSpPr>
            <a:spLocks noGrp="1"/>
          </p:cNvSpPr>
          <p:nvPr>
            <p:ph idx="1"/>
          </p:nvPr>
        </p:nvSpPr>
        <p:spPr>
          <a:xfrm>
            <a:off x="274638" y="1579692"/>
            <a:ext cx="7207616" cy="50321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Geo: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Open Geospatial Consortium </a:t>
            </a:r>
            <a:r>
              <a:rPr lang="en-US" dirty="0" smtClean="0"/>
              <a:t>(OGC):</a:t>
            </a:r>
          </a:p>
          <a:p>
            <a:pPr lvl="2"/>
            <a:r>
              <a:rPr lang="de-DE" dirty="0" smtClean="0"/>
              <a:t>Coverage data model: Coverage Implementation Schema (CIS)</a:t>
            </a:r>
          </a:p>
          <a:p>
            <a:pPr lvl="2"/>
            <a:r>
              <a:rPr lang="de-DE" dirty="0" smtClean="0"/>
              <a:t>Coverage service model: Web Coverage Service (WCS) suite</a:t>
            </a:r>
          </a:p>
          <a:p>
            <a:pPr lvl="1"/>
            <a:r>
              <a:rPr lang="de-DE" dirty="0" smtClean="0">
                <a:solidFill>
                  <a:srgbClr val="C00000"/>
                </a:solidFill>
              </a:rPr>
              <a:t>ISO</a:t>
            </a:r>
            <a:r>
              <a:rPr lang="de-DE" dirty="0" smtClean="0"/>
              <a:t>:</a:t>
            </a:r>
          </a:p>
          <a:p>
            <a:pPr lvl="2">
              <a:tabLst>
                <a:tab pos="2417763" algn="l"/>
              </a:tabLst>
            </a:pPr>
            <a:r>
              <a:rPr lang="de-DE" dirty="0" smtClean="0"/>
              <a:t>OGC CIS	 </a:t>
            </a:r>
            <a:r>
              <a:rPr lang="de-DE" dirty="0" smtClean="0">
                <a:sym typeface="Wingdings 3" pitchFamily="18" charset="2"/>
              </a:rPr>
              <a:t> 19123-2</a:t>
            </a:r>
            <a:endParaRPr lang="de-DE" dirty="0" smtClean="0"/>
          </a:p>
          <a:p>
            <a:pPr lvl="2">
              <a:tabLst>
                <a:tab pos="2417763" algn="l"/>
              </a:tabLst>
            </a:pPr>
            <a:r>
              <a:rPr lang="de-DE" dirty="0" smtClean="0"/>
              <a:t>19123 revised	 </a:t>
            </a:r>
            <a:r>
              <a:rPr lang="de-DE" dirty="0" smtClean="0">
                <a:sym typeface="Wingdings 3" pitchFamily="18" charset="2"/>
              </a:rPr>
              <a:t> 19123-1</a:t>
            </a:r>
            <a:endParaRPr lang="de-DE" dirty="0" smtClean="0"/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INSPIRE: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OGC Coverages + INSPIRE Metadata</a:t>
            </a:r>
          </a:p>
          <a:p>
            <a:pPr lvl="1"/>
            <a:r>
              <a:rPr lang="de-DE" dirty="0" smtClean="0"/>
              <a:t>caveat:, incompatible: W3C Coverages, OGC EDR, CoverageJSON</a:t>
            </a:r>
            <a:endParaRPr lang="en-US" dirty="0" smtClean="0"/>
          </a:p>
          <a:p>
            <a:r>
              <a:rPr lang="en-US" dirty="0" smtClean="0"/>
              <a:t>General </a:t>
            </a:r>
            <a:r>
              <a:rPr lang="en-US" dirty="0" smtClean="0"/>
              <a:t>Data Analytics:</a:t>
            </a:r>
          </a:p>
          <a:p>
            <a:pPr lvl="1"/>
            <a:r>
              <a:rPr lang="de-DE" dirty="0" smtClean="0">
                <a:solidFill>
                  <a:srgbClr val="C00000"/>
                </a:solidFill>
              </a:rPr>
              <a:t>ISO</a:t>
            </a:r>
            <a:r>
              <a:rPr lang="de-DE" dirty="0" smtClean="0"/>
              <a:t>: SQL/MDA („Multi-Dimensional Arrays“)</a:t>
            </a:r>
          </a:p>
          <a:p>
            <a:pPr lvl="2">
              <a:buNone/>
            </a:pPr>
            <a:r>
              <a:rPr lang="de-DE" dirty="0" smtClean="0"/>
              <a:t>= rasdaman array QL</a:t>
            </a:r>
          </a:p>
          <a:p>
            <a:pPr>
              <a:buNone/>
            </a:pPr>
            <a:endParaRPr lang="en-US" dirty="0" smtClean="0">
              <a:solidFill>
                <a:srgbClr val="C00000"/>
              </a:solidFill>
            </a:endParaRP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4996282" y="3244788"/>
            <a:ext cx="2407399" cy="375174"/>
          </a:xfrm>
          <a:prstGeom prst="wedgeRoundRectCallout">
            <a:avLst>
              <a:gd name="adj1" fmla="val -15159"/>
              <a:gd name="adj2" fmla="val -120710"/>
              <a:gd name="adj3" fmla="val 16667"/>
            </a:avLst>
          </a:prstGeom>
          <a:solidFill>
            <a:srgbClr val="FFFFCC"/>
          </a:solidFill>
          <a:ln w="9525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GB" sz="1600" dirty="0" smtClean="0">
                <a:solidFill>
                  <a:srgbClr val="C00000"/>
                </a:solidFill>
                <a:latin typeface="Arial Narrow" pitchFamily="34" charset="0"/>
              </a:rPr>
              <a:t>implemented </a:t>
            </a:r>
            <a:r>
              <a:rPr lang="en-GB" sz="1600" dirty="0">
                <a:solidFill>
                  <a:srgbClr val="C00000"/>
                </a:solidFill>
                <a:latin typeface="Arial Narrow" pitchFamily="34" charset="0"/>
              </a:rPr>
              <a:t>by </a:t>
            </a:r>
            <a:r>
              <a:rPr lang="en-GB" sz="1600" dirty="0" smtClean="0">
                <a:solidFill>
                  <a:srgbClr val="C00000"/>
                </a:solidFill>
                <a:latin typeface="Arial Narrow" pitchFamily="34" charset="0"/>
              </a:rPr>
              <a:t>leading tools</a:t>
            </a:r>
            <a:endParaRPr lang="en-GB" sz="1600" dirty="0">
              <a:solidFill>
                <a:srgbClr val="C00000"/>
              </a:solidFill>
              <a:latin typeface="Arial Narrow" pitchFamily="34" charset="0"/>
            </a:endParaRPr>
          </a:p>
        </p:txBody>
      </p:sp>
      <p:pic>
        <p:nvPicPr>
          <p:cNvPr id="47109" name="Picture 1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21613" y="4205505"/>
            <a:ext cx="1062037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75575" y="3026960"/>
            <a:ext cx="1154113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37475" y="2044181"/>
            <a:ext cx="1228725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5" cstate="print"/>
          <a:srcRect l="8156" t="34373" r="11577"/>
          <a:stretch>
            <a:fillRect/>
          </a:stretch>
        </p:blipFill>
        <p:spPr bwMode="auto">
          <a:xfrm>
            <a:off x="5319346" y="5644662"/>
            <a:ext cx="3639317" cy="8411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Encoding Coverages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346075" y="2024063"/>
            <a:ext cx="6203950" cy="128730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Arial Narrow" pitchFamily="34" charset="0"/>
              </a:rPr>
              <a:t>Single file </a:t>
            </a:r>
            <a:r>
              <a:rPr lang="en-US" dirty="0" smtClean="0">
                <a:latin typeface="Arial Narrow" pitchFamily="34" charset="0"/>
              </a:rPr>
              <a:t>encoding:</a:t>
            </a:r>
          </a:p>
          <a:p>
            <a:pPr lvl="1"/>
            <a:r>
              <a:rPr lang="en-US" dirty="0" smtClean="0">
                <a:latin typeface="Arial Narrow" pitchFamily="34" charset="0"/>
              </a:rPr>
              <a:t>Informationally complete: GML, JSON, RDF, …</a:t>
            </a:r>
          </a:p>
          <a:p>
            <a:pPr lvl="1"/>
            <a:r>
              <a:rPr lang="en-US" dirty="0" smtClean="0">
                <a:latin typeface="Arial Narrow" pitchFamily="34" charset="0"/>
              </a:rPr>
              <a:t>Further formats: GeoTIFF, NetCDF, JPEG2000, GRIB, …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707188" y="1016000"/>
            <a:ext cx="1838325" cy="2446338"/>
            <a:chOff x="4467224" y="1252701"/>
            <a:chExt cx="1838325" cy="2446939"/>
          </a:xfrm>
        </p:grpSpPr>
        <p:sp>
          <p:nvSpPr>
            <p:cNvPr id="11280" name="Flowchart: Document 4"/>
            <p:cNvSpPr>
              <a:spLocks noChangeArrowheads="1"/>
            </p:cNvSpPr>
            <p:nvPr/>
          </p:nvSpPr>
          <p:spPr bwMode="auto">
            <a:xfrm>
              <a:off x="4467224" y="1252701"/>
              <a:ext cx="1838325" cy="2446939"/>
            </a:xfrm>
            <a:prstGeom prst="flowChartDocument">
              <a:avLst/>
            </a:prstGeom>
            <a:solidFill>
              <a:srgbClr val="FFFF00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en-US"/>
            </a:p>
          </p:txBody>
        </p:sp>
        <p:sp>
          <p:nvSpPr>
            <p:cNvPr id="11281" name="TextBox 5"/>
            <p:cNvSpPr txBox="1">
              <a:spLocks noChangeArrowheads="1"/>
            </p:cNvSpPr>
            <p:nvPr/>
          </p:nvSpPr>
          <p:spPr bwMode="auto">
            <a:xfrm>
              <a:off x="4487918" y="1260889"/>
              <a:ext cx="1792239" cy="400110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de-DE" sz="2000" dirty="0">
                  <a:solidFill>
                    <a:srgbClr val="002060"/>
                  </a:solidFill>
                  <a:latin typeface="Arial Narrow" pitchFamily="34" charset="0"/>
                </a:rPr>
                <a:t>Coverage</a:t>
              </a:r>
            </a:p>
          </p:txBody>
        </p:sp>
        <p:sp>
          <p:nvSpPr>
            <p:cNvPr id="11282" name="TextBox 6"/>
            <p:cNvSpPr txBox="1">
              <a:spLocks noChangeArrowheads="1"/>
            </p:cNvSpPr>
            <p:nvPr/>
          </p:nvSpPr>
          <p:spPr bwMode="auto">
            <a:xfrm>
              <a:off x="4648020" y="1596099"/>
              <a:ext cx="1650937" cy="40020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C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de-DE" sz="2000" dirty="0">
                  <a:solidFill>
                    <a:srgbClr val="002060"/>
                  </a:solidFill>
                  <a:latin typeface="Arial Narrow" pitchFamily="34" charset="0"/>
                </a:rPr>
                <a:t>Domain set</a:t>
              </a:r>
              <a:endParaRPr lang="en-US" sz="2000" dirty="0">
                <a:solidFill>
                  <a:srgbClr val="002060"/>
                </a:solidFill>
                <a:latin typeface="Arial Narrow" pitchFamily="34" charset="0"/>
              </a:endParaRPr>
            </a:p>
          </p:txBody>
        </p:sp>
        <p:sp>
          <p:nvSpPr>
            <p:cNvPr id="11283" name="TextBox 7"/>
            <p:cNvSpPr txBox="1">
              <a:spLocks noChangeArrowheads="1"/>
            </p:cNvSpPr>
            <p:nvPr/>
          </p:nvSpPr>
          <p:spPr bwMode="auto">
            <a:xfrm>
              <a:off x="4647246" y="1991959"/>
              <a:ext cx="1650937" cy="40020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C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de-DE" sz="2000">
                  <a:solidFill>
                    <a:srgbClr val="002060"/>
                  </a:solidFill>
                  <a:latin typeface="Arial Narrow" pitchFamily="34" charset="0"/>
                </a:rPr>
                <a:t>Range type</a:t>
              </a:r>
              <a:endParaRPr lang="en-US" sz="2000">
                <a:solidFill>
                  <a:srgbClr val="002060"/>
                </a:solidFill>
                <a:latin typeface="Arial Narrow" pitchFamily="34" charset="0"/>
              </a:endParaRPr>
            </a:p>
          </p:txBody>
        </p:sp>
        <p:sp>
          <p:nvSpPr>
            <p:cNvPr id="11284" name="TextBox 8"/>
            <p:cNvSpPr txBox="1">
              <a:spLocks noChangeArrowheads="1"/>
            </p:cNvSpPr>
            <p:nvPr/>
          </p:nvSpPr>
          <p:spPr bwMode="auto">
            <a:xfrm>
              <a:off x="4648523" y="2389794"/>
              <a:ext cx="1649690" cy="40020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C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de-DE" sz="2000">
                  <a:solidFill>
                    <a:srgbClr val="002060"/>
                  </a:solidFill>
                  <a:latin typeface="Arial Narrow" pitchFamily="34" charset="0"/>
                </a:rPr>
                <a:t>Range set</a:t>
              </a:r>
              <a:endParaRPr lang="en-US" sz="2000">
                <a:solidFill>
                  <a:srgbClr val="002060"/>
                </a:solidFill>
                <a:latin typeface="Arial Narrow" pitchFamily="34" charset="0"/>
              </a:endParaRPr>
            </a:p>
          </p:txBody>
        </p:sp>
        <p:sp>
          <p:nvSpPr>
            <p:cNvPr id="11285" name="TextBox 9"/>
            <p:cNvSpPr txBox="1">
              <a:spLocks noChangeArrowheads="1"/>
            </p:cNvSpPr>
            <p:nvPr/>
          </p:nvSpPr>
          <p:spPr bwMode="auto">
            <a:xfrm>
              <a:off x="4647929" y="2787696"/>
              <a:ext cx="1649690" cy="40020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C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de-DE" sz="2000">
                  <a:solidFill>
                    <a:srgbClr val="002060"/>
                  </a:solidFill>
                  <a:latin typeface="Arial Narrow" pitchFamily="34" charset="0"/>
                </a:rPr>
                <a:t>App Metadata</a:t>
              </a:r>
              <a:endParaRPr lang="en-US" sz="2000">
                <a:solidFill>
                  <a:srgbClr val="00206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684963" y="3627438"/>
            <a:ext cx="1855787" cy="2744787"/>
            <a:chOff x="4608404" y="3364929"/>
            <a:chExt cx="1854698" cy="2744511"/>
          </a:xfrm>
        </p:grpSpPr>
        <p:sp>
          <p:nvSpPr>
            <p:cNvPr id="11271" name="TextBox 11"/>
            <p:cNvSpPr txBox="1">
              <a:spLocks noChangeArrowheads="1"/>
            </p:cNvSpPr>
            <p:nvPr/>
          </p:nvSpPr>
          <p:spPr bwMode="auto">
            <a:xfrm>
              <a:off x="4610448" y="3364929"/>
              <a:ext cx="1829481" cy="193899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C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de-DE" sz="2000">
                  <a:solidFill>
                    <a:srgbClr val="002060"/>
                  </a:solidFill>
                  <a:latin typeface="Arial Narrow" pitchFamily="34" charset="0"/>
                </a:rPr>
                <a:t>Coverage</a:t>
              </a:r>
            </a:p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de-DE" sz="2000">
                <a:solidFill>
                  <a:srgbClr val="002060"/>
                </a:solidFill>
                <a:latin typeface="Arial Narrow" pitchFamily="34" charset="0"/>
              </a:endParaRPr>
            </a:p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de-DE" sz="2000">
                <a:solidFill>
                  <a:srgbClr val="002060"/>
                </a:solidFill>
                <a:latin typeface="Arial Narrow" pitchFamily="34" charset="0"/>
              </a:endParaRPr>
            </a:p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de-DE" sz="2000">
                <a:solidFill>
                  <a:srgbClr val="002060"/>
                </a:solidFill>
                <a:latin typeface="Arial Narrow" pitchFamily="34" charset="0"/>
              </a:endParaRPr>
            </a:p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de-DE" sz="2000">
                <a:solidFill>
                  <a:srgbClr val="002060"/>
                </a:solidFill>
                <a:latin typeface="Arial Narrow" pitchFamily="34" charset="0"/>
              </a:endParaRPr>
            </a:p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de-DE" sz="2000">
                <a:solidFill>
                  <a:srgbClr val="002060"/>
                </a:solidFill>
                <a:latin typeface="Arial Narrow" pitchFamily="34" charset="0"/>
              </a:endParaRPr>
            </a:p>
          </p:txBody>
        </p:sp>
        <p:sp>
          <p:nvSpPr>
            <p:cNvPr id="11272" name="TextBox 12"/>
            <p:cNvSpPr txBox="1">
              <a:spLocks noChangeArrowheads="1"/>
            </p:cNvSpPr>
            <p:nvPr/>
          </p:nvSpPr>
          <p:spPr bwMode="auto">
            <a:xfrm>
              <a:off x="4746655" y="3744936"/>
              <a:ext cx="1694946" cy="40011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C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de-DE" sz="2000">
                  <a:solidFill>
                    <a:srgbClr val="002060"/>
                  </a:solidFill>
                  <a:latin typeface="Arial Narrow" pitchFamily="34" charset="0"/>
                </a:rPr>
                <a:t>Domain set</a:t>
              </a:r>
              <a:endParaRPr lang="en-US" sz="2000">
                <a:solidFill>
                  <a:srgbClr val="002060"/>
                </a:solidFill>
                <a:latin typeface="Arial Narrow" pitchFamily="34" charset="0"/>
              </a:endParaRPr>
            </a:p>
          </p:txBody>
        </p:sp>
        <p:sp>
          <p:nvSpPr>
            <p:cNvPr id="11273" name="TextBox 13"/>
            <p:cNvSpPr txBox="1">
              <a:spLocks noChangeArrowheads="1"/>
            </p:cNvSpPr>
            <p:nvPr/>
          </p:nvSpPr>
          <p:spPr bwMode="auto">
            <a:xfrm>
              <a:off x="4745880" y="4140796"/>
              <a:ext cx="1694946" cy="40011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C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de-DE" sz="2000">
                  <a:solidFill>
                    <a:srgbClr val="002060"/>
                  </a:solidFill>
                  <a:latin typeface="Arial Narrow" pitchFamily="34" charset="0"/>
                </a:rPr>
                <a:t>Range type</a:t>
              </a:r>
              <a:endParaRPr lang="en-US" sz="2000">
                <a:solidFill>
                  <a:srgbClr val="002060"/>
                </a:solidFill>
                <a:latin typeface="Arial Narrow" pitchFamily="34" charset="0"/>
              </a:endParaRPr>
            </a:p>
          </p:txBody>
        </p:sp>
        <p:sp>
          <p:nvSpPr>
            <p:cNvPr id="11274" name="TextBox 14"/>
            <p:cNvSpPr txBox="1">
              <a:spLocks noChangeArrowheads="1"/>
            </p:cNvSpPr>
            <p:nvPr/>
          </p:nvSpPr>
          <p:spPr bwMode="auto">
            <a:xfrm>
              <a:off x="4747192" y="4538631"/>
              <a:ext cx="1693665" cy="40011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C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de-DE" sz="2000">
                  <a:solidFill>
                    <a:srgbClr val="002060"/>
                  </a:solidFill>
                  <a:latin typeface="Arial Narrow" pitchFamily="34" charset="0"/>
                </a:rPr>
                <a:t>xlink</a:t>
              </a:r>
              <a:endParaRPr lang="en-US" sz="2000">
                <a:solidFill>
                  <a:srgbClr val="002060"/>
                </a:solidFill>
                <a:latin typeface="Arial Narrow" pitchFamily="34" charset="0"/>
              </a:endParaRPr>
            </a:p>
          </p:txBody>
        </p:sp>
        <p:sp>
          <p:nvSpPr>
            <p:cNvPr id="11275" name="TextBox 15"/>
            <p:cNvSpPr txBox="1">
              <a:spLocks noChangeArrowheads="1"/>
            </p:cNvSpPr>
            <p:nvPr/>
          </p:nvSpPr>
          <p:spPr bwMode="auto">
            <a:xfrm>
              <a:off x="4746598" y="4902246"/>
              <a:ext cx="1693665" cy="40011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C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de-DE" sz="2000">
                  <a:solidFill>
                    <a:srgbClr val="002060"/>
                  </a:solidFill>
                  <a:latin typeface="Arial Narrow" pitchFamily="34" charset="0"/>
                </a:rPr>
                <a:t>App Metadata</a:t>
              </a:r>
              <a:endParaRPr lang="en-US" sz="2000">
                <a:solidFill>
                  <a:srgbClr val="002060"/>
                </a:solidFill>
                <a:latin typeface="Arial Narrow" pitchFamily="34" charset="0"/>
              </a:endParaRPr>
            </a:p>
          </p:txBody>
        </p:sp>
        <p:cxnSp>
          <p:nvCxnSpPr>
            <p:cNvPr id="11276" name="Curved Connector 16"/>
            <p:cNvCxnSpPr>
              <a:cxnSpLocks noChangeShapeType="1"/>
              <a:stCxn id="11279" idx="3"/>
              <a:endCxn id="11277" idx="3"/>
            </p:cNvCxnSpPr>
            <p:nvPr/>
          </p:nvCxnSpPr>
          <p:spPr bwMode="auto">
            <a:xfrm>
              <a:off x="6210300" y="4729163"/>
              <a:ext cx="236429" cy="980227"/>
            </a:xfrm>
            <a:prstGeom prst="curvedConnector3">
              <a:avLst>
                <a:gd name="adj1" fmla="val 196690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stealth" w="lg" len="lg"/>
            </a:ln>
          </p:spPr>
        </p:cxnSp>
        <p:sp>
          <p:nvSpPr>
            <p:cNvPr id="11277" name="Flowchart: Document 17"/>
            <p:cNvSpPr>
              <a:spLocks noChangeArrowheads="1"/>
            </p:cNvSpPr>
            <p:nvPr/>
          </p:nvSpPr>
          <p:spPr bwMode="auto">
            <a:xfrm>
              <a:off x="4608404" y="5309340"/>
              <a:ext cx="1838325" cy="800100"/>
            </a:xfrm>
            <a:prstGeom prst="flowChartDocument">
              <a:avLst/>
            </a:prstGeom>
            <a:solidFill>
              <a:srgbClr val="00B8FF"/>
            </a:solidFill>
            <a:ln w="9525" algn="ctr">
              <a:solidFill>
                <a:srgbClr val="00206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en-US"/>
            </a:p>
          </p:txBody>
        </p:sp>
        <p:sp>
          <p:nvSpPr>
            <p:cNvPr id="11278" name="TextBox 18"/>
            <p:cNvSpPr txBox="1">
              <a:spLocks noChangeArrowheads="1"/>
            </p:cNvSpPr>
            <p:nvPr/>
          </p:nvSpPr>
          <p:spPr bwMode="auto">
            <a:xfrm>
              <a:off x="4633621" y="5355654"/>
              <a:ext cx="182948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de-DE" sz="2000">
                  <a:solidFill>
                    <a:srgbClr val="002060"/>
                  </a:solidFill>
                  <a:latin typeface="Arial Narrow" pitchFamily="34" charset="0"/>
                </a:rPr>
                <a:t>NetCDF</a:t>
              </a:r>
            </a:p>
          </p:txBody>
        </p:sp>
        <p:sp>
          <p:nvSpPr>
            <p:cNvPr id="11279" name="Chevron 19"/>
            <p:cNvSpPr>
              <a:spLocks noChangeArrowheads="1"/>
            </p:cNvSpPr>
            <p:nvPr/>
          </p:nvSpPr>
          <p:spPr bwMode="auto">
            <a:xfrm>
              <a:off x="5915025" y="4619625"/>
              <a:ext cx="295275" cy="219075"/>
            </a:xfrm>
            <a:prstGeom prst="chevron">
              <a:avLst>
                <a:gd name="adj" fmla="val 50001"/>
              </a:avLst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en-US"/>
            </a:p>
          </p:txBody>
        </p:sp>
      </p:grpSp>
      <p:grpSp>
        <p:nvGrpSpPr>
          <p:cNvPr id="4" name="Group 82"/>
          <p:cNvGrpSpPr>
            <a:grpSpLocks/>
          </p:cNvGrpSpPr>
          <p:nvPr/>
        </p:nvGrpSpPr>
        <p:grpSpPr bwMode="auto">
          <a:xfrm>
            <a:off x="2708063" y="4730230"/>
            <a:ext cx="2241550" cy="1454150"/>
            <a:chOff x="6902343" y="2219557"/>
            <a:chExt cx="2732056" cy="1853398"/>
          </a:xfrm>
        </p:grpSpPr>
        <p:grpSp>
          <p:nvGrpSpPr>
            <p:cNvPr id="5" name="Group 22"/>
            <p:cNvGrpSpPr>
              <a:grpSpLocks/>
            </p:cNvGrpSpPr>
            <p:nvPr/>
          </p:nvGrpSpPr>
          <p:grpSpPr bwMode="auto">
            <a:xfrm>
              <a:off x="6902343" y="2219557"/>
              <a:ext cx="1304925" cy="1792287"/>
              <a:chOff x="3041" y="2989"/>
              <a:chExt cx="1128" cy="858"/>
            </a:xfrm>
          </p:grpSpPr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>
                <a:off x="3041" y="2989"/>
                <a:ext cx="1128" cy="858"/>
              </a:xfrm>
              <a:prstGeom prst="rect">
                <a:avLst/>
              </a:prstGeom>
              <a:solidFill>
                <a:srgbClr val="0084A4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/>
              </a:p>
            </p:txBody>
          </p:sp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3041" y="2989"/>
                <a:ext cx="265" cy="172"/>
              </a:xfrm>
              <a:prstGeom prst="rect">
                <a:avLst/>
              </a:prstGeom>
              <a:solidFill>
                <a:srgbClr val="0084A4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/>
              </a:p>
            </p:txBody>
          </p:sp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3041" y="3161"/>
                <a:ext cx="199" cy="257"/>
              </a:xfrm>
              <a:prstGeom prst="rect">
                <a:avLst/>
              </a:prstGeom>
              <a:solidFill>
                <a:srgbClr val="0084A4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/>
              </a:p>
            </p:txBody>
          </p:sp>
          <p:sp>
            <p:nvSpPr>
              <p:cNvPr id="27" name="Rectangle 26"/>
              <p:cNvSpPr>
                <a:spLocks noChangeArrowheads="1"/>
              </p:cNvSpPr>
              <p:nvPr/>
            </p:nvSpPr>
            <p:spPr bwMode="auto">
              <a:xfrm>
                <a:off x="3041" y="3418"/>
                <a:ext cx="332" cy="172"/>
              </a:xfrm>
              <a:prstGeom prst="rect">
                <a:avLst/>
              </a:prstGeom>
              <a:solidFill>
                <a:srgbClr val="0084A4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/>
              </a:p>
            </p:txBody>
          </p: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3041" y="3590"/>
                <a:ext cx="332" cy="171"/>
              </a:xfrm>
              <a:prstGeom prst="rect">
                <a:avLst/>
              </a:prstGeom>
              <a:solidFill>
                <a:srgbClr val="0084A4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/>
              </a:p>
            </p:txBody>
          </p:sp>
          <p:sp>
            <p:nvSpPr>
              <p:cNvPr id="29" name="Rectangle 28"/>
              <p:cNvSpPr>
                <a:spLocks noChangeArrowheads="1"/>
              </p:cNvSpPr>
              <p:nvPr/>
            </p:nvSpPr>
            <p:spPr bwMode="auto">
              <a:xfrm>
                <a:off x="3041" y="3761"/>
                <a:ext cx="332" cy="86"/>
              </a:xfrm>
              <a:prstGeom prst="rect">
                <a:avLst/>
              </a:prstGeom>
              <a:solidFill>
                <a:srgbClr val="0084A4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/>
              </a:p>
            </p:txBody>
          </p:sp>
          <p:sp>
            <p:nvSpPr>
              <p:cNvPr id="30" name="Rectangle 29"/>
              <p:cNvSpPr>
                <a:spLocks noChangeArrowheads="1"/>
              </p:cNvSpPr>
              <p:nvPr/>
            </p:nvSpPr>
            <p:spPr bwMode="auto">
              <a:xfrm>
                <a:off x="3373" y="3504"/>
                <a:ext cx="199" cy="343"/>
              </a:xfrm>
              <a:prstGeom prst="rect">
                <a:avLst/>
              </a:prstGeom>
              <a:solidFill>
                <a:srgbClr val="0084A4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/>
              </a:p>
            </p:txBody>
          </p:sp>
          <p:sp>
            <p:nvSpPr>
              <p:cNvPr id="31" name="Rectangle 30"/>
              <p:cNvSpPr>
                <a:spLocks noChangeArrowheads="1"/>
              </p:cNvSpPr>
              <p:nvPr/>
            </p:nvSpPr>
            <p:spPr bwMode="auto">
              <a:xfrm>
                <a:off x="3306" y="2989"/>
                <a:ext cx="133" cy="429"/>
              </a:xfrm>
              <a:prstGeom prst="rect">
                <a:avLst/>
              </a:prstGeom>
              <a:solidFill>
                <a:srgbClr val="0084A4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/>
              </a:p>
            </p:txBody>
          </p:sp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>
                <a:off x="3439" y="3161"/>
                <a:ext cx="199" cy="343"/>
              </a:xfrm>
              <a:prstGeom prst="rect">
                <a:avLst/>
              </a:prstGeom>
              <a:solidFill>
                <a:srgbClr val="0084A4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/>
              </a:p>
            </p:txBody>
          </p:sp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>
                <a:off x="3439" y="2989"/>
                <a:ext cx="332" cy="172"/>
              </a:xfrm>
              <a:prstGeom prst="rect">
                <a:avLst/>
              </a:prstGeom>
              <a:solidFill>
                <a:srgbClr val="0084A4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/>
              </a:p>
            </p:txBody>
          </p:sp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3771" y="2989"/>
                <a:ext cx="332" cy="172"/>
              </a:xfrm>
              <a:prstGeom prst="rect">
                <a:avLst/>
              </a:prstGeom>
              <a:solidFill>
                <a:srgbClr val="0084A4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/>
              </a:p>
            </p:txBody>
          </p:sp>
          <p:sp>
            <p:nvSpPr>
              <p:cNvPr id="35" name="Rectangle 34"/>
              <p:cNvSpPr>
                <a:spLocks noChangeArrowheads="1"/>
              </p:cNvSpPr>
              <p:nvPr/>
            </p:nvSpPr>
            <p:spPr bwMode="auto">
              <a:xfrm>
                <a:off x="4103" y="2989"/>
                <a:ext cx="66" cy="515"/>
              </a:xfrm>
              <a:prstGeom prst="rect">
                <a:avLst/>
              </a:prstGeom>
              <a:solidFill>
                <a:srgbClr val="0084A4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/>
              </a:p>
            </p:txBody>
          </p:sp>
          <p:sp>
            <p:nvSpPr>
              <p:cNvPr id="36" name="Rectangle 35"/>
              <p:cNvSpPr>
                <a:spLocks noChangeArrowheads="1"/>
              </p:cNvSpPr>
              <p:nvPr/>
            </p:nvSpPr>
            <p:spPr bwMode="auto">
              <a:xfrm>
                <a:off x="3904" y="3161"/>
                <a:ext cx="199" cy="429"/>
              </a:xfrm>
              <a:prstGeom prst="rect">
                <a:avLst/>
              </a:prstGeom>
              <a:solidFill>
                <a:srgbClr val="0084A4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/>
              </a:p>
            </p:txBody>
          </p:sp>
          <p:sp>
            <p:nvSpPr>
              <p:cNvPr id="37" name="Rectangle 36"/>
              <p:cNvSpPr>
                <a:spLocks noChangeArrowheads="1"/>
              </p:cNvSpPr>
              <p:nvPr/>
            </p:nvSpPr>
            <p:spPr bwMode="auto">
              <a:xfrm flipH="1">
                <a:off x="3638" y="3332"/>
                <a:ext cx="133" cy="258"/>
              </a:xfrm>
              <a:prstGeom prst="rect">
                <a:avLst/>
              </a:prstGeom>
              <a:solidFill>
                <a:srgbClr val="0084A4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/>
              </a:p>
            </p:txBody>
          </p:sp>
          <p:sp>
            <p:nvSpPr>
              <p:cNvPr id="38" name="Rectangle 37"/>
              <p:cNvSpPr>
                <a:spLocks noChangeArrowheads="1"/>
              </p:cNvSpPr>
              <p:nvPr/>
            </p:nvSpPr>
            <p:spPr bwMode="auto">
              <a:xfrm flipH="1">
                <a:off x="3638" y="3590"/>
                <a:ext cx="266" cy="257"/>
              </a:xfrm>
              <a:prstGeom prst="rect">
                <a:avLst/>
              </a:prstGeom>
              <a:solidFill>
                <a:srgbClr val="0084A4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/>
              </a:p>
            </p:txBody>
          </p:sp>
          <p:sp>
            <p:nvSpPr>
              <p:cNvPr id="39" name="Rectangle 38"/>
              <p:cNvSpPr>
                <a:spLocks noChangeArrowheads="1"/>
              </p:cNvSpPr>
              <p:nvPr/>
            </p:nvSpPr>
            <p:spPr bwMode="auto">
              <a:xfrm flipH="1">
                <a:off x="3904" y="3590"/>
                <a:ext cx="265" cy="257"/>
              </a:xfrm>
              <a:prstGeom prst="rect">
                <a:avLst/>
              </a:prstGeom>
              <a:solidFill>
                <a:srgbClr val="0084A4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/>
              </a:p>
            </p:txBody>
          </p:sp>
          <p:sp>
            <p:nvSpPr>
              <p:cNvPr id="40" name="Rectangle 39"/>
              <p:cNvSpPr>
                <a:spLocks noChangeArrowheads="1"/>
              </p:cNvSpPr>
              <p:nvPr/>
            </p:nvSpPr>
            <p:spPr bwMode="auto">
              <a:xfrm flipH="1">
                <a:off x="3638" y="3161"/>
                <a:ext cx="266" cy="171"/>
              </a:xfrm>
              <a:prstGeom prst="rect">
                <a:avLst/>
              </a:prstGeom>
              <a:solidFill>
                <a:srgbClr val="0084A4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/>
              </a:p>
            </p:txBody>
          </p:sp>
        </p:grpSp>
        <p:pic>
          <p:nvPicPr>
            <p:cNvPr id="23" name="Picture 37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481749" y="2234630"/>
              <a:ext cx="2152650" cy="183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 bwMode="auto">
          <a:xfrm>
            <a:off x="347549" y="3533313"/>
            <a:ext cx="6203950" cy="13720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ts val="2988"/>
              </a:lnSpc>
              <a:spcBef>
                <a:spcPts val="1200"/>
              </a:spcBef>
              <a:spcAft>
                <a:spcPts val="300"/>
              </a:spcAft>
              <a:buClr>
                <a:srgbClr val="004578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Multipart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4578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: container( “header” + file1 + file2 + … )</a:t>
            </a:r>
          </a:p>
          <a:p>
            <a:pPr marL="742950" marR="0" lvl="1" indent="-2857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50"/>
              </a:spcAft>
              <a:buClr>
                <a:srgbClr val="004578"/>
              </a:buClr>
              <a:buSzPct val="100000"/>
              <a:buFontTx/>
              <a:buChar char="-"/>
              <a:tabLst/>
              <a:defRPr/>
            </a:pPr>
            <a:r>
              <a:rPr kumimoji="0" lang="de-DE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4578"/>
                </a:solidFill>
                <a:effectLst/>
                <a:uLnTx/>
                <a:uFillTx/>
                <a:latin typeface="Arial Narrow" pitchFamily="34" charset="0"/>
                <a:cs typeface="+mn-cs"/>
              </a:rPr>
              <a:t>Multipart/MIME, zip, GMLJP2, SAFE, GeoPackage, ...</a:t>
            </a:r>
          </a:p>
          <a:p>
            <a:pPr marL="742950" marR="0" lvl="1" indent="-2857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50"/>
              </a:spcAft>
              <a:buClr>
                <a:srgbClr val="004578"/>
              </a:buClr>
              <a:buSzPct val="100000"/>
              <a:buFontTx/>
              <a:buChar char="-"/>
              <a:tabLst/>
              <a:defRPr/>
            </a:pPr>
            <a:r>
              <a:rPr lang="de-DE" sz="2000" kern="0" dirty="0" smtClean="0">
                <a:solidFill>
                  <a:srgbClr val="004578"/>
                </a:solidFill>
                <a:latin typeface="Arial Narrow" pitchFamily="34" charset="0"/>
                <a:cs typeface="+mn-cs"/>
              </a:rPr>
              <a:t>Built-in collections / tiling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4578"/>
              </a:solidFill>
              <a:effectLst/>
              <a:uLnTx/>
              <a:uFillTx/>
              <a:latin typeface="Arial Narrow" pitchFamily="34" charset="0"/>
              <a:cs typeface="+mn-cs"/>
            </a:endParaRPr>
          </a:p>
        </p:txBody>
      </p:sp>
      <p:grpSp>
        <p:nvGrpSpPr>
          <p:cNvPr id="6" name="Group 41"/>
          <p:cNvGrpSpPr/>
          <p:nvPr/>
        </p:nvGrpSpPr>
        <p:grpSpPr>
          <a:xfrm>
            <a:off x="6551720" y="3542190"/>
            <a:ext cx="2290439" cy="2920754"/>
            <a:chOff x="6551720" y="3542190"/>
            <a:chExt cx="2290439" cy="2920754"/>
          </a:xfrm>
        </p:grpSpPr>
        <p:sp>
          <p:nvSpPr>
            <p:cNvPr id="43" name="Rectangle 42"/>
            <p:cNvSpPr/>
            <p:nvPr/>
          </p:nvSpPr>
          <p:spPr bwMode="auto">
            <a:xfrm>
              <a:off x="6551720" y="3542190"/>
              <a:ext cx="2290439" cy="2920754"/>
            </a:xfrm>
            <a:prstGeom prst="rect">
              <a:avLst/>
            </a:prstGeom>
            <a:solidFill>
              <a:srgbClr val="FFFF00">
                <a:alpha val="43137"/>
              </a:srgbClr>
            </a:solidFill>
            <a:ln w="57150" cap="flat" cmpd="sng" algn="ctr">
              <a:solidFill>
                <a:srgbClr val="FFC000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6" charset="0"/>
              </a:endParaRPr>
            </a:p>
          </p:txBody>
        </p:sp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6684963" y="3627437"/>
              <a:ext cx="1855787" cy="2738925"/>
              <a:chOff x="4608404" y="3364929"/>
              <a:chExt cx="1854698" cy="2738650"/>
            </a:xfrm>
          </p:grpSpPr>
          <p:sp>
            <p:nvSpPr>
              <p:cNvPr id="45" name="TextBox 11"/>
              <p:cNvSpPr txBox="1">
                <a:spLocks noChangeArrowheads="1"/>
              </p:cNvSpPr>
              <p:nvPr/>
            </p:nvSpPr>
            <p:spPr bwMode="auto">
              <a:xfrm>
                <a:off x="4610448" y="3364929"/>
                <a:ext cx="1829481" cy="1938992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FFC000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de-DE" sz="2000">
                    <a:solidFill>
                      <a:srgbClr val="002060"/>
                    </a:solidFill>
                    <a:latin typeface="Arial Narrow" pitchFamily="34" charset="0"/>
                  </a:rPr>
                  <a:t>Coverage</a:t>
                </a:r>
              </a:p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de-DE" sz="2000">
                  <a:solidFill>
                    <a:srgbClr val="002060"/>
                  </a:solidFill>
                  <a:latin typeface="Arial Narrow" pitchFamily="34" charset="0"/>
                </a:endParaRPr>
              </a:p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de-DE" sz="2000">
                  <a:solidFill>
                    <a:srgbClr val="002060"/>
                  </a:solidFill>
                  <a:latin typeface="Arial Narrow" pitchFamily="34" charset="0"/>
                </a:endParaRPr>
              </a:p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de-DE" sz="2000">
                  <a:solidFill>
                    <a:srgbClr val="002060"/>
                  </a:solidFill>
                  <a:latin typeface="Arial Narrow" pitchFamily="34" charset="0"/>
                </a:endParaRPr>
              </a:p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de-DE" sz="2000">
                  <a:solidFill>
                    <a:srgbClr val="002060"/>
                  </a:solidFill>
                  <a:latin typeface="Arial Narrow" pitchFamily="34" charset="0"/>
                </a:endParaRPr>
              </a:p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de-DE" sz="2000">
                  <a:solidFill>
                    <a:srgbClr val="002060"/>
                  </a:solidFill>
                  <a:latin typeface="Arial Narrow" pitchFamily="34" charset="0"/>
                </a:endParaRPr>
              </a:p>
            </p:txBody>
          </p:sp>
          <p:sp>
            <p:nvSpPr>
              <p:cNvPr id="46" name="TextBox 12"/>
              <p:cNvSpPr txBox="1">
                <a:spLocks noChangeArrowheads="1"/>
              </p:cNvSpPr>
              <p:nvPr/>
            </p:nvSpPr>
            <p:spPr bwMode="auto">
              <a:xfrm>
                <a:off x="4746655" y="3744936"/>
                <a:ext cx="1694946" cy="40011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70C0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de-DE" sz="2000" dirty="0">
                    <a:solidFill>
                      <a:srgbClr val="002060"/>
                    </a:solidFill>
                    <a:latin typeface="Arial Narrow" pitchFamily="34" charset="0"/>
                  </a:rPr>
                  <a:t>Domain set</a:t>
                </a:r>
                <a:endParaRPr lang="en-US" sz="2000" dirty="0">
                  <a:solidFill>
                    <a:srgbClr val="002060"/>
                  </a:solidFill>
                  <a:latin typeface="Arial Narrow" pitchFamily="34" charset="0"/>
                </a:endParaRPr>
              </a:p>
            </p:txBody>
          </p:sp>
          <p:sp>
            <p:nvSpPr>
              <p:cNvPr id="47" name="TextBox 13"/>
              <p:cNvSpPr txBox="1">
                <a:spLocks noChangeArrowheads="1"/>
              </p:cNvSpPr>
              <p:nvPr/>
            </p:nvSpPr>
            <p:spPr bwMode="auto">
              <a:xfrm>
                <a:off x="4745880" y="4140796"/>
                <a:ext cx="1694946" cy="40011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70C0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de-DE" sz="2000" dirty="0">
                    <a:solidFill>
                      <a:srgbClr val="002060"/>
                    </a:solidFill>
                    <a:latin typeface="Arial Narrow" pitchFamily="34" charset="0"/>
                  </a:rPr>
                  <a:t>Range type</a:t>
                </a:r>
                <a:endParaRPr lang="en-US" sz="2000" dirty="0">
                  <a:solidFill>
                    <a:srgbClr val="002060"/>
                  </a:solidFill>
                  <a:latin typeface="Arial Narrow" pitchFamily="34" charset="0"/>
                </a:endParaRPr>
              </a:p>
            </p:txBody>
          </p:sp>
          <p:sp>
            <p:nvSpPr>
              <p:cNvPr id="48" name="TextBox 14"/>
              <p:cNvSpPr txBox="1">
                <a:spLocks noChangeArrowheads="1"/>
              </p:cNvSpPr>
              <p:nvPr/>
            </p:nvSpPr>
            <p:spPr bwMode="auto">
              <a:xfrm>
                <a:off x="4747192" y="4538631"/>
                <a:ext cx="1693665" cy="40011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70C0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de-DE" sz="2000">
                    <a:solidFill>
                      <a:srgbClr val="002060"/>
                    </a:solidFill>
                    <a:latin typeface="Arial Narrow" pitchFamily="34" charset="0"/>
                  </a:rPr>
                  <a:t>xlink</a:t>
                </a:r>
                <a:endParaRPr lang="en-US" sz="2000">
                  <a:solidFill>
                    <a:srgbClr val="002060"/>
                  </a:solidFill>
                  <a:latin typeface="Arial Narrow" pitchFamily="34" charset="0"/>
                </a:endParaRPr>
              </a:p>
            </p:txBody>
          </p:sp>
          <p:sp>
            <p:nvSpPr>
              <p:cNvPr id="49" name="TextBox 15"/>
              <p:cNvSpPr txBox="1">
                <a:spLocks noChangeArrowheads="1"/>
              </p:cNvSpPr>
              <p:nvPr/>
            </p:nvSpPr>
            <p:spPr bwMode="auto">
              <a:xfrm>
                <a:off x="4746598" y="4902246"/>
                <a:ext cx="1693665" cy="400110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70C0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de-DE" sz="2000" dirty="0">
                    <a:solidFill>
                      <a:srgbClr val="002060"/>
                    </a:solidFill>
                    <a:latin typeface="Arial Narrow" pitchFamily="34" charset="0"/>
                  </a:rPr>
                  <a:t>App Metadata</a:t>
                </a:r>
                <a:endParaRPr lang="en-US" sz="2000" dirty="0">
                  <a:solidFill>
                    <a:srgbClr val="002060"/>
                  </a:solidFill>
                  <a:latin typeface="Arial Narrow" pitchFamily="34" charset="0"/>
                </a:endParaRPr>
              </a:p>
            </p:txBody>
          </p:sp>
          <p:cxnSp>
            <p:nvCxnSpPr>
              <p:cNvPr id="50" name="Curved Connector 16"/>
              <p:cNvCxnSpPr>
                <a:cxnSpLocks noChangeShapeType="1"/>
                <a:stCxn id="53" idx="3"/>
                <a:endCxn id="51" idx="3"/>
              </p:cNvCxnSpPr>
              <p:nvPr/>
            </p:nvCxnSpPr>
            <p:spPr bwMode="auto">
              <a:xfrm>
                <a:off x="6210299" y="4729164"/>
                <a:ext cx="236429" cy="974366"/>
              </a:xfrm>
              <a:prstGeom prst="curvedConnector3">
                <a:avLst>
                  <a:gd name="adj1" fmla="val 196632"/>
                </a:avLst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stealth" w="lg" len="lg"/>
              </a:ln>
            </p:spPr>
          </p:cxnSp>
          <p:sp>
            <p:nvSpPr>
              <p:cNvPr id="51" name="Flowchart: Document 17"/>
              <p:cNvSpPr>
                <a:spLocks noChangeArrowheads="1"/>
              </p:cNvSpPr>
              <p:nvPr/>
            </p:nvSpPr>
            <p:spPr bwMode="auto">
              <a:xfrm>
                <a:off x="4608404" y="5303479"/>
                <a:ext cx="1838325" cy="800100"/>
              </a:xfrm>
              <a:prstGeom prst="flowChartDocument">
                <a:avLst/>
              </a:prstGeom>
              <a:solidFill>
                <a:srgbClr val="FFFF00"/>
              </a:solidFill>
              <a:ln w="9525" algn="ctr">
                <a:solidFill>
                  <a:srgbClr val="0020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/>
              </a:p>
            </p:txBody>
          </p:sp>
          <p:sp>
            <p:nvSpPr>
              <p:cNvPr id="52" name="TextBox 18"/>
              <p:cNvSpPr txBox="1">
                <a:spLocks noChangeArrowheads="1"/>
              </p:cNvSpPr>
              <p:nvPr/>
            </p:nvSpPr>
            <p:spPr bwMode="auto">
              <a:xfrm>
                <a:off x="4633621" y="5355654"/>
                <a:ext cx="182948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de-DE" sz="2000">
                    <a:solidFill>
                      <a:srgbClr val="002060"/>
                    </a:solidFill>
                    <a:latin typeface="Arial Narrow" pitchFamily="34" charset="0"/>
                  </a:rPr>
                  <a:t>NetCDF</a:t>
                </a:r>
              </a:p>
            </p:txBody>
          </p:sp>
          <p:sp>
            <p:nvSpPr>
              <p:cNvPr id="53" name="Chevron 19"/>
              <p:cNvSpPr>
                <a:spLocks noChangeArrowheads="1"/>
              </p:cNvSpPr>
              <p:nvPr/>
            </p:nvSpPr>
            <p:spPr bwMode="auto">
              <a:xfrm>
                <a:off x="5915025" y="4619625"/>
                <a:ext cx="295275" cy="219075"/>
              </a:xfrm>
              <a:prstGeom prst="chevron">
                <a:avLst>
                  <a:gd name="adj" fmla="val 50001"/>
                </a:avLst>
              </a:prstGeom>
              <a:solidFill>
                <a:srgbClr val="FFC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/>
              </a:p>
            </p:txBody>
          </p:sp>
        </p:grp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CIS: Managing Complexity</a:t>
            </a:r>
            <a:endParaRPr lang="en-US" dirty="0" smtClean="0"/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>
          <a:xfrm>
            <a:off x="274638" y="1600200"/>
            <a:ext cx="8728075" cy="1482213"/>
          </a:xfrm>
        </p:spPr>
        <p:txBody>
          <a:bodyPr/>
          <a:lstStyle/>
          <a:p>
            <a:pPr>
              <a:defRPr/>
            </a:pPr>
            <a:r>
              <a:rPr lang="de-DE" dirty="0" smtClean="0"/>
              <a:t>Separate conformance classes for </a:t>
            </a:r>
            <a:r>
              <a:rPr lang="de-DE" dirty="0" smtClean="0">
                <a:solidFill>
                  <a:srgbClr val="FFCC99"/>
                </a:solidFill>
              </a:rPr>
              <a:t>core</a:t>
            </a:r>
            <a:r>
              <a:rPr lang="de-DE" dirty="0" smtClean="0"/>
              <a:t>, </a:t>
            </a:r>
            <a:br>
              <a:rPr lang="de-DE" dirty="0" smtClean="0"/>
            </a:br>
            <a:r>
              <a:rPr lang="de-DE" dirty="0" smtClean="0">
                <a:solidFill>
                  <a:srgbClr val="00B050"/>
                </a:solidFill>
              </a:rPr>
              <a:t>gridded</a:t>
            </a:r>
            <a:r>
              <a:rPr lang="de-DE" dirty="0" smtClean="0"/>
              <a:t> and </a:t>
            </a:r>
            <a:r>
              <a:rPr lang="de-DE" dirty="0" smtClean="0">
                <a:solidFill>
                  <a:srgbClr val="0070C0"/>
                </a:solidFill>
              </a:rPr>
              <a:t>non-gridded</a:t>
            </a:r>
            <a:r>
              <a:rPr lang="de-DE" dirty="0" smtClean="0"/>
              <a:t> data, 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partitioning</a:t>
            </a:r>
            <a:r>
              <a:rPr lang="de-DE" dirty="0" smtClean="0"/>
              <a:t>, </a:t>
            </a:r>
            <a:r>
              <a:rPr lang="de-DE" dirty="0" smtClean="0">
                <a:solidFill>
                  <a:srgbClr val="FFFF00"/>
                </a:solidFill>
              </a:rPr>
              <a:t>encoding</a:t>
            </a:r>
            <a:endParaRPr lang="de-DE" i="1" dirty="0" smtClean="0">
              <a:solidFill>
                <a:srgbClr val="FFFF00"/>
              </a:solidFill>
            </a:endParaRPr>
          </a:p>
        </p:txBody>
      </p:sp>
      <p:grpSp>
        <p:nvGrpSpPr>
          <p:cNvPr id="2" name="Group 5"/>
          <p:cNvGrpSpPr>
            <a:grpSpLocks noChangeAspect="1"/>
          </p:cNvGrpSpPr>
          <p:nvPr/>
        </p:nvGrpSpPr>
        <p:grpSpPr bwMode="auto">
          <a:xfrm>
            <a:off x="699997" y="2662535"/>
            <a:ext cx="7861300" cy="4021137"/>
            <a:chOff x="885" y="1594"/>
            <a:chExt cx="4155" cy="2125"/>
          </a:xfrm>
        </p:grpSpPr>
        <p:grpSp>
          <p:nvGrpSpPr>
            <p:cNvPr id="3" name="Group 206"/>
            <p:cNvGrpSpPr>
              <a:grpSpLocks/>
            </p:cNvGrpSpPr>
            <p:nvPr/>
          </p:nvGrpSpPr>
          <p:grpSpPr bwMode="auto">
            <a:xfrm>
              <a:off x="1281" y="2211"/>
              <a:ext cx="1412" cy="1508"/>
              <a:chOff x="1281" y="2211"/>
              <a:chExt cx="1412" cy="1508"/>
            </a:xfrm>
          </p:grpSpPr>
          <p:sp>
            <p:nvSpPr>
              <p:cNvPr id="52714" name="Rectangle 10"/>
              <p:cNvSpPr>
                <a:spLocks noChangeArrowheads="1"/>
              </p:cNvSpPr>
              <p:nvPr/>
            </p:nvSpPr>
            <p:spPr bwMode="auto">
              <a:xfrm>
                <a:off x="2031" y="2325"/>
                <a:ext cx="662" cy="118"/>
              </a:xfrm>
              <a:prstGeom prst="rect">
                <a:avLst/>
              </a:prstGeom>
              <a:solidFill>
                <a:srgbClr val="C0B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15" name="Rectangle 11"/>
              <p:cNvSpPr>
                <a:spLocks noChangeArrowheads="1"/>
              </p:cNvSpPr>
              <p:nvPr/>
            </p:nvSpPr>
            <p:spPr bwMode="auto">
              <a:xfrm>
                <a:off x="2031" y="2325"/>
                <a:ext cx="662" cy="118"/>
              </a:xfrm>
              <a:prstGeom prst="rect">
                <a:avLst/>
              </a:prstGeom>
              <a:noFill/>
              <a:ln w="5" cap="sq">
                <a:solidFill>
                  <a:srgbClr val="C0BFC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16" name="Rectangle 12"/>
              <p:cNvSpPr>
                <a:spLocks noChangeArrowheads="1"/>
              </p:cNvSpPr>
              <p:nvPr/>
            </p:nvSpPr>
            <p:spPr bwMode="auto">
              <a:xfrm>
                <a:off x="2031" y="2227"/>
                <a:ext cx="534" cy="92"/>
              </a:xfrm>
              <a:prstGeom prst="rect">
                <a:avLst/>
              </a:prstGeom>
              <a:solidFill>
                <a:srgbClr val="C0B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17" name="Rectangle 13"/>
              <p:cNvSpPr>
                <a:spLocks noChangeArrowheads="1"/>
              </p:cNvSpPr>
              <p:nvPr/>
            </p:nvSpPr>
            <p:spPr bwMode="auto">
              <a:xfrm>
                <a:off x="2031" y="2227"/>
                <a:ext cx="534" cy="92"/>
              </a:xfrm>
              <a:prstGeom prst="rect">
                <a:avLst/>
              </a:prstGeom>
              <a:noFill/>
              <a:ln w="5" cap="sq">
                <a:solidFill>
                  <a:srgbClr val="C0BFC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18" name="Rectangle 14"/>
              <p:cNvSpPr>
                <a:spLocks noChangeArrowheads="1"/>
              </p:cNvSpPr>
              <p:nvPr/>
            </p:nvSpPr>
            <p:spPr bwMode="auto">
              <a:xfrm>
                <a:off x="2015" y="2309"/>
                <a:ext cx="668" cy="124"/>
              </a:xfrm>
              <a:prstGeom prst="rect">
                <a:avLst/>
              </a:prstGeom>
              <a:solidFill>
                <a:srgbClr val="FFC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19" name="Rectangle 15"/>
              <p:cNvSpPr>
                <a:spLocks noChangeArrowheads="1"/>
              </p:cNvSpPr>
              <p:nvPr/>
            </p:nvSpPr>
            <p:spPr bwMode="auto">
              <a:xfrm>
                <a:off x="2015" y="2309"/>
                <a:ext cx="668" cy="124"/>
              </a:xfrm>
              <a:prstGeom prst="rect">
                <a:avLst/>
              </a:prstGeom>
              <a:noFill/>
              <a:ln w="5" cap="sq">
                <a:solidFill>
                  <a:srgbClr val="FFAD5B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20" name="Rectangle 16"/>
              <p:cNvSpPr>
                <a:spLocks noChangeArrowheads="1"/>
              </p:cNvSpPr>
              <p:nvPr/>
            </p:nvSpPr>
            <p:spPr bwMode="auto">
              <a:xfrm>
                <a:off x="2015" y="2211"/>
                <a:ext cx="277" cy="98"/>
              </a:xfrm>
              <a:prstGeom prst="rect">
                <a:avLst/>
              </a:prstGeom>
              <a:solidFill>
                <a:srgbClr val="FFC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21" name="Rectangle 17"/>
              <p:cNvSpPr>
                <a:spLocks noChangeArrowheads="1"/>
              </p:cNvSpPr>
              <p:nvPr/>
            </p:nvSpPr>
            <p:spPr bwMode="auto">
              <a:xfrm>
                <a:off x="2292" y="2211"/>
                <a:ext cx="6" cy="98"/>
              </a:xfrm>
              <a:prstGeom prst="rect">
                <a:avLst/>
              </a:prstGeom>
              <a:solidFill>
                <a:srgbClr val="FEBF9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22" name="Rectangle 18"/>
              <p:cNvSpPr>
                <a:spLocks noChangeArrowheads="1"/>
              </p:cNvSpPr>
              <p:nvPr/>
            </p:nvSpPr>
            <p:spPr bwMode="auto">
              <a:xfrm>
                <a:off x="2298" y="2211"/>
                <a:ext cx="5" cy="98"/>
              </a:xfrm>
              <a:prstGeom prst="rect">
                <a:avLst/>
              </a:prstGeom>
              <a:solidFill>
                <a:srgbClr val="FEBE9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23" name="Rectangle 19"/>
              <p:cNvSpPr>
                <a:spLocks noChangeArrowheads="1"/>
              </p:cNvSpPr>
              <p:nvPr/>
            </p:nvSpPr>
            <p:spPr bwMode="auto">
              <a:xfrm>
                <a:off x="2303" y="2211"/>
                <a:ext cx="5" cy="98"/>
              </a:xfrm>
              <a:prstGeom prst="rect">
                <a:avLst/>
              </a:prstGeom>
              <a:solidFill>
                <a:srgbClr val="FDBE9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24" name="Rectangle 20"/>
              <p:cNvSpPr>
                <a:spLocks noChangeArrowheads="1"/>
              </p:cNvSpPr>
              <p:nvPr/>
            </p:nvSpPr>
            <p:spPr bwMode="auto">
              <a:xfrm>
                <a:off x="2308" y="2211"/>
                <a:ext cx="5" cy="98"/>
              </a:xfrm>
              <a:prstGeom prst="rect">
                <a:avLst/>
              </a:prstGeom>
              <a:solidFill>
                <a:srgbClr val="FDBD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25" name="Rectangle 21"/>
              <p:cNvSpPr>
                <a:spLocks noChangeArrowheads="1"/>
              </p:cNvSpPr>
              <p:nvPr/>
            </p:nvSpPr>
            <p:spPr bwMode="auto">
              <a:xfrm>
                <a:off x="2313" y="2211"/>
                <a:ext cx="5" cy="98"/>
              </a:xfrm>
              <a:prstGeom prst="rect">
                <a:avLst/>
              </a:prstGeom>
              <a:solidFill>
                <a:srgbClr val="FCBD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26" name="Rectangle 22"/>
              <p:cNvSpPr>
                <a:spLocks noChangeArrowheads="1"/>
              </p:cNvSpPr>
              <p:nvPr/>
            </p:nvSpPr>
            <p:spPr bwMode="auto">
              <a:xfrm>
                <a:off x="2318" y="2211"/>
                <a:ext cx="5" cy="98"/>
              </a:xfrm>
              <a:prstGeom prst="rect">
                <a:avLst/>
              </a:prstGeom>
              <a:solidFill>
                <a:srgbClr val="FCBC9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27" name="Rectangle 23"/>
              <p:cNvSpPr>
                <a:spLocks noChangeArrowheads="1"/>
              </p:cNvSpPr>
              <p:nvPr/>
            </p:nvSpPr>
            <p:spPr bwMode="auto">
              <a:xfrm>
                <a:off x="2323" y="2211"/>
                <a:ext cx="5" cy="98"/>
              </a:xfrm>
              <a:prstGeom prst="rect">
                <a:avLst/>
              </a:prstGeom>
              <a:solidFill>
                <a:srgbClr val="FCBC9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28" name="Rectangle 24"/>
              <p:cNvSpPr>
                <a:spLocks noChangeArrowheads="1"/>
              </p:cNvSpPr>
              <p:nvPr/>
            </p:nvSpPr>
            <p:spPr bwMode="auto">
              <a:xfrm>
                <a:off x="2328" y="2211"/>
                <a:ext cx="6" cy="98"/>
              </a:xfrm>
              <a:prstGeom prst="rect">
                <a:avLst/>
              </a:prstGeom>
              <a:solidFill>
                <a:srgbClr val="FBBB9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29" name="Rectangle 25"/>
              <p:cNvSpPr>
                <a:spLocks noChangeArrowheads="1"/>
              </p:cNvSpPr>
              <p:nvPr/>
            </p:nvSpPr>
            <p:spPr bwMode="auto">
              <a:xfrm>
                <a:off x="2334" y="2211"/>
                <a:ext cx="5" cy="98"/>
              </a:xfrm>
              <a:prstGeom prst="rect">
                <a:avLst/>
              </a:prstGeom>
              <a:solidFill>
                <a:srgbClr val="FBBB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30" name="Rectangle 26"/>
              <p:cNvSpPr>
                <a:spLocks noChangeArrowheads="1"/>
              </p:cNvSpPr>
              <p:nvPr/>
            </p:nvSpPr>
            <p:spPr bwMode="auto">
              <a:xfrm>
                <a:off x="2339" y="2211"/>
                <a:ext cx="5" cy="98"/>
              </a:xfrm>
              <a:prstGeom prst="rect">
                <a:avLst/>
              </a:prstGeom>
              <a:solidFill>
                <a:srgbClr val="FABA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31" name="Rectangle 27"/>
              <p:cNvSpPr>
                <a:spLocks noChangeArrowheads="1"/>
              </p:cNvSpPr>
              <p:nvPr/>
            </p:nvSpPr>
            <p:spPr bwMode="auto">
              <a:xfrm>
                <a:off x="2344" y="2211"/>
                <a:ext cx="5" cy="98"/>
              </a:xfrm>
              <a:prstGeom prst="rect">
                <a:avLst/>
              </a:prstGeom>
              <a:solidFill>
                <a:srgbClr val="FABA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32" name="Rectangle 28"/>
              <p:cNvSpPr>
                <a:spLocks noChangeArrowheads="1"/>
              </p:cNvSpPr>
              <p:nvPr/>
            </p:nvSpPr>
            <p:spPr bwMode="auto">
              <a:xfrm>
                <a:off x="2349" y="2211"/>
                <a:ext cx="10" cy="98"/>
              </a:xfrm>
              <a:prstGeom prst="rect">
                <a:avLst/>
              </a:prstGeom>
              <a:solidFill>
                <a:srgbClr val="F9B9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33" name="Rectangle 29"/>
              <p:cNvSpPr>
                <a:spLocks noChangeArrowheads="1"/>
              </p:cNvSpPr>
              <p:nvPr/>
            </p:nvSpPr>
            <p:spPr bwMode="auto">
              <a:xfrm>
                <a:off x="2359" y="2211"/>
                <a:ext cx="11" cy="98"/>
              </a:xfrm>
              <a:prstGeom prst="rect">
                <a:avLst/>
              </a:prstGeom>
              <a:solidFill>
                <a:srgbClr val="F8B8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34" name="Rectangle 30"/>
              <p:cNvSpPr>
                <a:spLocks noChangeArrowheads="1"/>
              </p:cNvSpPr>
              <p:nvPr/>
            </p:nvSpPr>
            <p:spPr bwMode="auto">
              <a:xfrm>
                <a:off x="2370" y="2211"/>
                <a:ext cx="5" cy="98"/>
              </a:xfrm>
              <a:prstGeom prst="rect">
                <a:avLst/>
              </a:prstGeom>
              <a:solidFill>
                <a:srgbClr val="F7B7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35" name="Rectangle 31"/>
              <p:cNvSpPr>
                <a:spLocks noChangeArrowheads="1"/>
              </p:cNvSpPr>
              <p:nvPr/>
            </p:nvSpPr>
            <p:spPr bwMode="auto">
              <a:xfrm>
                <a:off x="2375" y="2211"/>
                <a:ext cx="10" cy="98"/>
              </a:xfrm>
              <a:prstGeom prst="rect">
                <a:avLst/>
              </a:prstGeom>
              <a:solidFill>
                <a:srgbClr val="F7B6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36" name="Rectangle 32"/>
              <p:cNvSpPr>
                <a:spLocks noChangeArrowheads="1"/>
              </p:cNvSpPr>
              <p:nvPr/>
            </p:nvSpPr>
            <p:spPr bwMode="auto">
              <a:xfrm>
                <a:off x="2385" y="2211"/>
                <a:ext cx="10" cy="98"/>
              </a:xfrm>
              <a:prstGeom prst="rect">
                <a:avLst/>
              </a:prstGeom>
              <a:solidFill>
                <a:srgbClr val="F6B5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37" name="Rectangle 33"/>
              <p:cNvSpPr>
                <a:spLocks noChangeArrowheads="1"/>
              </p:cNvSpPr>
              <p:nvPr/>
            </p:nvSpPr>
            <p:spPr bwMode="auto">
              <a:xfrm>
                <a:off x="2395" y="2211"/>
                <a:ext cx="5" cy="98"/>
              </a:xfrm>
              <a:prstGeom prst="rect">
                <a:avLst/>
              </a:prstGeom>
              <a:solidFill>
                <a:srgbClr val="F5B4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38" name="Rectangle 34"/>
              <p:cNvSpPr>
                <a:spLocks noChangeArrowheads="1"/>
              </p:cNvSpPr>
              <p:nvPr/>
            </p:nvSpPr>
            <p:spPr bwMode="auto">
              <a:xfrm>
                <a:off x="2400" y="2211"/>
                <a:ext cx="5" cy="98"/>
              </a:xfrm>
              <a:prstGeom prst="rect">
                <a:avLst/>
              </a:prstGeom>
              <a:solidFill>
                <a:srgbClr val="F5B3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39" name="Rectangle 35"/>
              <p:cNvSpPr>
                <a:spLocks noChangeArrowheads="1"/>
              </p:cNvSpPr>
              <p:nvPr/>
            </p:nvSpPr>
            <p:spPr bwMode="auto">
              <a:xfrm>
                <a:off x="2405" y="2211"/>
                <a:ext cx="6" cy="98"/>
              </a:xfrm>
              <a:prstGeom prst="rect">
                <a:avLst/>
              </a:prstGeom>
              <a:solidFill>
                <a:srgbClr val="F4B3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40" name="Rectangle 36"/>
              <p:cNvSpPr>
                <a:spLocks noChangeArrowheads="1"/>
              </p:cNvSpPr>
              <p:nvPr/>
            </p:nvSpPr>
            <p:spPr bwMode="auto">
              <a:xfrm>
                <a:off x="2411" y="2211"/>
                <a:ext cx="5" cy="98"/>
              </a:xfrm>
              <a:prstGeom prst="rect">
                <a:avLst/>
              </a:prstGeom>
              <a:solidFill>
                <a:srgbClr val="F4B2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41" name="Rectangle 37"/>
              <p:cNvSpPr>
                <a:spLocks noChangeArrowheads="1"/>
              </p:cNvSpPr>
              <p:nvPr/>
            </p:nvSpPr>
            <p:spPr bwMode="auto">
              <a:xfrm>
                <a:off x="2416" y="2211"/>
                <a:ext cx="10" cy="98"/>
              </a:xfrm>
              <a:prstGeom prst="rect">
                <a:avLst/>
              </a:prstGeom>
              <a:solidFill>
                <a:srgbClr val="F3B1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42" name="Rectangle 38"/>
              <p:cNvSpPr>
                <a:spLocks noChangeArrowheads="1"/>
              </p:cNvSpPr>
              <p:nvPr/>
            </p:nvSpPr>
            <p:spPr bwMode="auto">
              <a:xfrm>
                <a:off x="2426" y="2211"/>
                <a:ext cx="10" cy="98"/>
              </a:xfrm>
              <a:prstGeom prst="rect">
                <a:avLst/>
              </a:prstGeom>
              <a:solidFill>
                <a:srgbClr val="F2B0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43" name="Rectangle 39"/>
              <p:cNvSpPr>
                <a:spLocks noChangeArrowheads="1"/>
              </p:cNvSpPr>
              <p:nvPr/>
            </p:nvSpPr>
            <p:spPr bwMode="auto">
              <a:xfrm>
                <a:off x="2436" y="2211"/>
                <a:ext cx="5" cy="98"/>
              </a:xfrm>
              <a:prstGeom prst="rect">
                <a:avLst/>
              </a:prstGeom>
              <a:solidFill>
                <a:srgbClr val="F1AF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44" name="Rectangle 40"/>
              <p:cNvSpPr>
                <a:spLocks noChangeArrowheads="1"/>
              </p:cNvSpPr>
              <p:nvPr/>
            </p:nvSpPr>
            <p:spPr bwMode="auto">
              <a:xfrm>
                <a:off x="2441" y="2211"/>
                <a:ext cx="11" cy="98"/>
              </a:xfrm>
              <a:prstGeom prst="rect">
                <a:avLst/>
              </a:prstGeom>
              <a:solidFill>
                <a:srgbClr val="F0AE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45" name="Rectangle 41"/>
              <p:cNvSpPr>
                <a:spLocks noChangeArrowheads="1"/>
              </p:cNvSpPr>
              <p:nvPr/>
            </p:nvSpPr>
            <p:spPr bwMode="auto">
              <a:xfrm>
                <a:off x="2452" y="2211"/>
                <a:ext cx="10" cy="98"/>
              </a:xfrm>
              <a:prstGeom prst="rect">
                <a:avLst/>
              </a:prstGeom>
              <a:solidFill>
                <a:srgbClr val="EFAD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46" name="Rectangle 42"/>
              <p:cNvSpPr>
                <a:spLocks noChangeArrowheads="1"/>
              </p:cNvSpPr>
              <p:nvPr/>
            </p:nvSpPr>
            <p:spPr bwMode="auto">
              <a:xfrm>
                <a:off x="2462" y="2211"/>
                <a:ext cx="5" cy="98"/>
              </a:xfrm>
              <a:prstGeom prst="rect">
                <a:avLst/>
              </a:prstGeom>
              <a:solidFill>
                <a:srgbClr val="EEAC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47" name="Rectangle 43"/>
              <p:cNvSpPr>
                <a:spLocks noChangeArrowheads="1"/>
              </p:cNvSpPr>
              <p:nvPr/>
            </p:nvSpPr>
            <p:spPr bwMode="auto">
              <a:xfrm>
                <a:off x="2467" y="2211"/>
                <a:ext cx="5" cy="98"/>
              </a:xfrm>
              <a:prstGeom prst="rect">
                <a:avLst/>
              </a:prstGeom>
              <a:solidFill>
                <a:srgbClr val="EEAC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48" name="Rectangle 44"/>
              <p:cNvSpPr>
                <a:spLocks noChangeArrowheads="1"/>
              </p:cNvSpPr>
              <p:nvPr/>
            </p:nvSpPr>
            <p:spPr bwMode="auto">
              <a:xfrm>
                <a:off x="2472" y="2211"/>
                <a:ext cx="5" cy="98"/>
              </a:xfrm>
              <a:prstGeom prst="rect">
                <a:avLst/>
              </a:prstGeom>
              <a:solidFill>
                <a:srgbClr val="EDAB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49" name="Rectangle 45"/>
              <p:cNvSpPr>
                <a:spLocks noChangeArrowheads="1"/>
              </p:cNvSpPr>
              <p:nvPr/>
            </p:nvSpPr>
            <p:spPr bwMode="auto">
              <a:xfrm>
                <a:off x="2477" y="2211"/>
                <a:ext cx="5" cy="98"/>
              </a:xfrm>
              <a:prstGeom prst="rect">
                <a:avLst/>
              </a:prstGeom>
              <a:solidFill>
                <a:srgbClr val="EDAB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50" name="Rectangle 46"/>
              <p:cNvSpPr>
                <a:spLocks noChangeArrowheads="1"/>
              </p:cNvSpPr>
              <p:nvPr/>
            </p:nvSpPr>
            <p:spPr bwMode="auto">
              <a:xfrm>
                <a:off x="2482" y="2211"/>
                <a:ext cx="6" cy="98"/>
              </a:xfrm>
              <a:prstGeom prst="rect">
                <a:avLst/>
              </a:prstGeom>
              <a:solidFill>
                <a:srgbClr val="ECAA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51" name="Rectangle 47"/>
              <p:cNvSpPr>
                <a:spLocks noChangeArrowheads="1"/>
              </p:cNvSpPr>
              <p:nvPr/>
            </p:nvSpPr>
            <p:spPr bwMode="auto">
              <a:xfrm>
                <a:off x="2488" y="2211"/>
                <a:ext cx="5" cy="98"/>
              </a:xfrm>
              <a:prstGeom prst="rect">
                <a:avLst/>
              </a:prstGeom>
              <a:solidFill>
                <a:srgbClr val="ECAA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52" name="Rectangle 48"/>
              <p:cNvSpPr>
                <a:spLocks noChangeArrowheads="1"/>
              </p:cNvSpPr>
              <p:nvPr/>
            </p:nvSpPr>
            <p:spPr bwMode="auto">
              <a:xfrm>
                <a:off x="2493" y="2211"/>
                <a:ext cx="10" cy="98"/>
              </a:xfrm>
              <a:prstGeom prst="rect">
                <a:avLst/>
              </a:prstGeom>
              <a:solidFill>
                <a:srgbClr val="EBA98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53" name="Rectangle 49"/>
              <p:cNvSpPr>
                <a:spLocks noChangeArrowheads="1"/>
              </p:cNvSpPr>
              <p:nvPr/>
            </p:nvSpPr>
            <p:spPr bwMode="auto">
              <a:xfrm>
                <a:off x="2503" y="2211"/>
                <a:ext cx="5" cy="98"/>
              </a:xfrm>
              <a:prstGeom prst="rect">
                <a:avLst/>
              </a:prstGeom>
              <a:solidFill>
                <a:srgbClr val="EBA8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54" name="Rectangle 50"/>
              <p:cNvSpPr>
                <a:spLocks noChangeArrowheads="1"/>
              </p:cNvSpPr>
              <p:nvPr/>
            </p:nvSpPr>
            <p:spPr bwMode="auto">
              <a:xfrm>
                <a:off x="2508" y="2211"/>
                <a:ext cx="5" cy="98"/>
              </a:xfrm>
              <a:prstGeom prst="rect">
                <a:avLst/>
              </a:prstGeom>
              <a:solidFill>
                <a:srgbClr val="EAA8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55" name="Rectangle 51"/>
              <p:cNvSpPr>
                <a:spLocks noChangeArrowheads="1"/>
              </p:cNvSpPr>
              <p:nvPr/>
            </p:nvSpPr>
            <p:spPr bwMode="auto">
              <a:xfrm>
                <a:off x="2513" y="2211"/>
                <a:ext cx="5" cy="98"/>
              </a:xfrm>
              <a:prstGeom prst="rect">
                <a:avLst/>
              </a:prstGeom>
              <a:solidFill>
                <a:srgbClr val="EAA7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56" name="Rectangle 52"/>
              <p:cNvSpPr>
                <a:spLocks noChangeArrowheads="1"/>
              </p:cNvSpPr>
              <p:nvPr/>
            </p:nvSpPr>
            <p:spPr bwMode="auto">
              <a:xfrm>
                <a:off x="2518" y="2211"/>
                <a:ext cx="11" cy="98"/>
              </a:xfrm>
              <a:prstGeom prst="rect">
                <a:avLst/>
              </a:prstGeom>
              <a:solidFill>
                <a:srgbClr val="E9A68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57" name="Rectangle 53"/>
              <p:cNvSpPr>
                <a:spLocks noChangeArrowheads="1"/>
              </p:cNvSpPr>
              <p:nvPr/>
            </p:nvSpPr>
            <p:spPr bwMode="auto">
              <a:xfrm>
                <a:off x="2529" y="2211"/>
                <a:ext cx="5" cy="98"/>
              </a:xfrm>
              <a:prstGeom prst="rect">
                <a:avLst/>
              </a:prstGeom>
              <a:solidFill>
                <a:srgbClr val="E8A58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58" name="Rectangle 54"/>
              <p:cNvSpPr>
                <a:spLocks noChangeArrowheads="1"/>
              </p:cNvSpPr>
              <p:nvPr/>
            </p:nvSpPr>
            <p:spPr bwMode="auto">
              <a:xfrm>
                <a:off x="2534" y="2211"/>
                <a:ext cx="5" cy="98"/>
              </a:xfrm>
              <a:prstGeom prst="rect">
                <a:avLst/>
              </a:prstGeom>
              <a:solidFill>
                <a:srgbClr val="E8A4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59" name="Rectangle 55"/>
              <p:cNvSpPr>
                <a:spLocks noChangeArrowheads="1"/>
              </p:cNvSpPr>
              <p:nvPr/>
            </p:nvSpPr>
            <p:spPr bwMode="auto">
              <a:xfrm>
                <a:off x="2539" y="2211"/>
                <a:ext cx="5" cy="98"/>
              </a:xfrm>
              <a:prstGeom prst="rect">
                <a:avLst/>
              </a:prstGeom>
              <a:solidFill>
                <a:srgbClr val="E7A48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60" name="Rectangle 56"/>
              <p:cNvSpPr>
                <a:spLocks noChangeArrowheads="1"/>
              </p:cNvSpPr>
              <p:nvPr/>
            </p:nvSpPr>
            <p:spPr bwMode="auto">
              <a:xfrm>
                <a:off x="2544" y="2211"/>
                <a:ext cx="5" cy="98"/>
              </a:xfrm>
              <a:prstGeom prst="rect">
                <a:avLst/>
              </a:prstGeom>
              <a:solidFill>
                <a:srgbClr val="E7A3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61" name="Rectangle 57"/>
              <p:cNvSpPr>
                <a:spLocks noChangeArrowheads="1"/>
              </p:cNvSpPr>
              <p:nvPr/>
            </p:nvSpPr>
            <p:spPr bwMode="auto">
              <a:xfrm>
                <a:off x="2549" y="2211"/>
                <a:ext cx="5" cy="98"/>
              </a:xfrm>
              <a:prstGeom prst="rect">
                <a:avLst/>
              </a:prstGeom>
              <a:solidFill>
                <a:srgbClr val="E6A38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62" name="Rectangle 58"/>
              <p:cNvSpPr>
                <a:spLocks noChangeArrowheads="1"/>
              </p:cNvSpPr>
              <p:nvPr/>
            </p:nvSpPr>
            <p:spPr bwMode="auto">
              <a:xfrm>
                <a:off x="2015" y="2211"/>
                <a:ext cx="539" cy="98"/>
              </a:xfrm>
              <a:prstGeom prst="rect">
                <a:avLst/>
              </a:prstGeom>
              <a:noFill/>
              <a:ln w="5" cap="sq">
                <a:solidFill>
                  <a:srgbClr val="FFAD5B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63" name="Rectangle 59"/>
              <p:cNvSpPr>
                <a:spLocks noChangeArrowheads="1"/>
              </p:cNvSpPr>
              <p:nvPr/>
            </p:nvSpPr>
            <p:spPr bwMode="auto">
              <a:xfrm>
                <a:off x="2041" y="2227"/>
                <a:ext cx="247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eaLnBrk="1" hangingPunct="1">
                  <a:buClrTx/>
                  <a:buSzTx/>
                  <a:buFontTx/>
                  <a:buNone/>
                </a:pPr>
                <a:r>
                  <a:rPr lang="en-US" sz="700" b="1">
                    <a:solidFill>
                      <a:srgbClr val="000000"/>
                    </a:solidFill>
                    <a:latin typeface="Arial" pitchFamily="34" charset="0"/>
                  </a:rPr>
                  <a:t>coverage</a:t>
                </a:r>
                <a:endParaRPr lang="en-US" sz="1800">
                  <a:solidFill>
                    <a:schemeClr val="tx1"/>
                  </a:solidFill>
                  <a:latin typeface="Arial" pitchFamily="34" charset="0"/>
                </a:endParaRPr>
              </a:p>
            </p:txBody>
          </p:sp>
          <p:sp>
            <p:nvSpPr>
              <p:cNvPr id="52764" name="Rectangle 60"/>
              <p:cNvSpPr>
                <a:spLocks noChangeArrowheads="1"/>
              </p:cNvSpPr>
              <p:nvPr/>
            </p:nvSpPr>
            <p:spPr bwMode="auto">
              <a:xfrm>
                <a:off x="1661" y="2813"/>
                <a:ext cx="662" cy="103"/>
              </a:xfrm>
              <a:prstGeom prst="rect">
                <a:avLst/>
              </a:prstGeom>
              <a:solidFill>
                <a:srgbClr val="C0B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65" name="Rectangle 61"/>
              <p:cNvSpPr>
                <a:spLocks noChangeArrowheads="1"/>
              </p:cNvSpPr>
              <p:nvPr/>
            </p:nvSpPr>
            <p:spPr bwMode="auto">
              <a:xfrm>
                <a:off x="1661" y="2813"/>
                <a:ext cx="662" cy="103"/>
              </a:xfrm>
              <a:prstGeom prst="rect">
                <a:avLst/>
              </a:prstGeom>
              <a:noFill/>
              <a:ln w="5" cap="sq">
                <a:solidFill>
                  <a:srgbClr val="C0BFC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66" name="Rectangle 62"/>
              <p:cNvSpPr>
                <a:spLocks noChangeArrowheads="1"/>
              </p:cNvSpPr>
              <p:nvPr/>
            </p:nvSpPr>
            <p:spPr bwMode="auto">
              <a:xfrm>
                <a:off x="1661" y="2716"/>
                <a:ext cx="534" cy="92"/>
              </a:xfrm>
              <a:prstGeom prst="rect">
                <a:avLst/>
              </a:prstGeom>
              <a:solidFill>
                <a:srgbClr val="C0B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67" name="Rectangle 63"/>
              <p:cNvSpPr>
                <a:spLocks noChangeArrowheads="1"/>
              </p:cNvSpPr>
              <p:nvPr/>
            </p:nvSpPr>
            <p:spPr bwMode="auto">
              <a:xfrm>
                <a:off x="1661" y="2716"/>
                <a:ext cx="534" cy="92"/>
              </a:xfrm>
              <a:prstGeom prst="rect">
                <a:avLst/>
              </a:prstGeom>
              <a:noFill/>
              <a:ln w="5" cap="sq">
                <a:solidFill>
                  <a:srgbClr val="C0BFC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68" name="Rectangle 64"/>
              <p:cNvSpPr>
                <a:spLocks noChangeArrowheads="1"/>
              </p:cNvSpPr>
              <p:nvPr/>
            </p:nvSpPr>
            <p:spPr bwMode="auto">
              <a:xfrm>
                <a:off x="1645" y="2798"/>
                <a:ext cx="668" cy="108"/>
              </a:xfrm>
              <a:prstGeom prst="rect">
                <a:avLst/>
              </a:prstGeom>
              <a:solidFill>
                <a:srgbClr val="CCFF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69" name="Rectangle 65"/>
              <p:cNvSpPr>
                <a:spLocks noChangeArrowheads="1"/>
              </p:cNvSpPr>
              <p:nvPr/>
            </p:nvSpPr>
            <p:spPr bwMode="auto">
              <a:xfrm>
                <a:off x="1645" y="2798"/>
                <a:ext cx="668" cy="108"/>
              </a:xfrm>
              <a:prstGeom prst="rect">
                <a:avLst/>
              </a:prstGeom>
              <a:noFill/>
              <a:ln w="5" cap="sq">
                <a:solidFill>
                  <a:srgbClr val="3CB37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70" name="Rectangle 66"/>
              <p:cNvSpPr>
                <a:spLocks noChangeArrowheads="1"/>
              </p:cNvSpPr>
              <p:nvPr/>
            </p:nvSpPr>
            <p:spPr bwMode="auto">
              <a:xfrm>
                <a:off x="1645" y="2700"/>
                <a:ext cx="278" cy="98"/>
              </a:xfrm>
              <a:prstGeom prst="rect">
                <a:avLst/>
              </a:prstGeom>
              <a:solidFill>
                <a:srgbClr val="CCFF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71" name="Rectangle 67"/>
              <p:cNvSpPr>
                <a:spLocks noChangeArrowheads="1"/>
              </p:cNvSpPr>
              <p:nvPr/>
            </p:nvSpPr>
            <p:spPr bwMode="auto">
              <a:xfrm>
                <a:off x="1923" y="2700"/>
                <a:ext cx="5" cy="98"/>
              </a:xfrm>
              <a:prstGeom prst="rect">
                <a:avLst/>
              </a:prstGeom>
              <a:solidFill>
                <a:srgbClr val="CBFF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72" name="Rectangle 68"/>
              <p:cNvSpPr>
                <a:spLocks noChangeArrowheads="1"/>
              </p:cNvSpPr>
              <p:nvPr/>
            </p:nvSpPr>
            <p:spPr bwMode="auto">
              <a:xfrm>
                <a:off x="1928" y="2700"/>
                <a:ext cx="5" cy="98"/>
              </a:xfrm>
              <a:prstGeom prst="rect">
                <a:avLst/>
              </a:prstGeom>
              <a:solidFill>
                <a:srgbClr val="CAFE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73" name="Rectangle 69"/>
              <p:cNvSpPr>
                <a:spLocks noChangeArrowheads="1"/>
              </p:cNvSpPr>
              <p:nvPr/>
            </p:nvSpPr>
            <p:spPr bwMode="auto">
              <a:xfrm>
                <a:off x="1933" y="2700"/>
                <a:ext cx="10" cy="98"/>
              </a:xfrm>
              <a:prstGeom prst="rect">
                <a:avLst/>
              </a:prstGeom>
              <a:solidFill>
                <a:srgbClr val="C9FE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74" name="Rectangle 70"/>
              <p:cNvSpPr>
                <a:spLocks noChangeArrowheads="1"/>
              </p:cNvSpPr>
              <p:nvPr/>
            </p:nvSpPr>
            <p:spPr bwMode="auto">
              <a:xfrm>
                <a:off x="1943" y="2700"/>
                <a:ext cx="5" cy="98"/>
              </a:xfrm>
              <a:prstGeom prst="rect">
                <a:avLst/>
              </a:prstGeom>
              <a:solidFill>
                <a:srgbClr val="C8FD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75" name="Rectangle 71"/>
              <p:cNvSpPr>
                <a:spLocks noChangeArrowheads="1"/>
              </p:cNvSpPr>
              <p:nvPr/>
            </p:nvSpPr>
            <p:spPr bwMode="auto">
              <a:xfrm>
                <a:off x="1948" y="2700"/>
                <a:ext cx="6" cy="98"/>
              </a:xfrm>
              <a:prstGeom prst="rect">
                <a:avLst/>
              </a:prstGeom>
              <a:solidFill>
                <a:srgbClr val="C7FDC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76" name="Rectangle 72"/>
              <p:cNvSpPr>
                <a:spLocks noChangeArrowheads="1"/>
              </p:cNvSpPr>
              <p:nvPr/>
            </p:nvSpPr>
            <p:spPr bwMode="auto">
              <a:xfrm>
                <a:off x="1954" y="2700"/>
                <a:ext cx="5" cy="98"/>
              </a:xfrm>
              <a:prstGeom prst="rect">
                <a:avLst/>
              </a:prstGeom>
              <a:solidFill>
                <a:srgbClr val="C6FDC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77" name="Rectangle 73"/>
              <p:cNvSpPr>
                <a:spLocks noChangeArrowheads="1"/>
              </p:cNvSpPr>
              <p:nvPr/>
            </p:nvSpPr>
            <p:spPr bwMode="auto">
              <a:xfrm>
                <a:off x="1959" y="2700"/>
                <a:ext cx="5" cy="98"/>
              </a:xfrm>
              <a:prstGeom prst="rect">
                <a:avLst/>
              </a:prstGeom>
              <a:solidFill>
                <a:srgbClr val="C6FCC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78" name="Rectangle 74"/>
              <p:cNvSpPr>
                <a:spLocks noChangeArrowheads="1"/>
              </p:cNvSpPr>
              <p:nvPr/>
            </p:nvSpPr>
            <p:spPr bwMode="auto">
              <a:xfrm>
                <a:off x="1964" y="2700"/>
                <a:ext cx="5" cy="98"/>
              </a:xfrm>
              <a:prstGeom prst="rect">
                <a:avLst/>
              </a:prstGeom>
              <a:solidFill>
                <a:srgbClr val="C5FC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79" name="Rectangle 75"/>
              <p:cNvSpPr>
                <a:spLocks noChangeArrowheads="1"/>
              </p:cNvSpPr>
              <p:nvPr/>
            </p:nvSpPr>
            <p:spPr bwMode="auto">
              <a:xfrm>
                <a:off x="1969" y="2700"/>
                <a:ext cx="5" cy="98"/>
              </a:xfrm>
              <a:prstGeom prst="rect">
                <a:avLst/>
              </a:prstGeom>
              <a:solidFill>
                <a:srgbClr val="C4FC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80" name="Rectangle 76"/>
              <p:cNvSpPr>
                <a:spLocks noChangeArrowheads="1"/>
              </p:cNvSpPr>
              <p:nvPr/>
            </p:nvSpPr>
            <p:spPr bwMode="auto">
              <a:xfrm>
                <a:off x="1974" y="2700"/>
                <a:ext cx="5" cy="98"/>
              </a:xfrm>
              <a:prstGeom prst="rect">
                <a:avLst/>
              </a:prstGeom>
              <a:solidFill>
                <a:srgbClr val="C3FCC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81" name="Rectangle 77"/>
              <p:cNvSpPr>
                <a:spLocks noChangeArrowheads="1"/>
              </p:cNvSpPr>
              <p:nvPr/>
            </p:nvSpPr>
            <p:spPr bwMode="auto">
              <a:xfrm>
                <a:off x="1979" y="2700"/>
                <a:ext cx="10" cy="98"/>
              </a:xfrm>
              <a:prstGeom prst="rect">
                <a:avLst/>
              </a:prstGeom>
              <a:solidFill>
                <a:srgbClr val="C2FB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82" name="Rectangle 78"/>
              <p:cNvSpPr>
                <a:spLocks noChangeArrowheads="1"/>
              </p:cNvSpPr>
              <p:nvPr/>
            </p:nvSpPr>
            <p:spPr bwMode="auto">
              <a:xfrm>
                <a:off x="1989" y="2700"/>
                <a:ext cx="6" cy="98"/>
              </a:xfrm>
              <a:prstGeom prst="rect">
                <a:avLst/>
              </a:prstGeom>
              <a:solidFill>
                <a:srgbClr val="C1FA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83" name="Rectangle 79"/>
              <p:cNvSpPr>
                <a:spLocks noChangeArrowheads="1"/>
              </p:cNvSpPr>
              <p:nvPr/>
            </p:nvSpPr>
            <p:spPr bwMode="auto">
              <a:xfrm>
                <a:off x="1995" y="2700"/>
                <a:ext cx="5" cy="98"/>
              </a:xfrm>
              <a:prstGeom prst="rect">
                <a:avLst/>
              </a:prstGeom>
              <a:solidFill>
                <a:srgbClr val="C0FA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84" name="Rectangle 80"/>
              <p:cNvSpPr>
                <a:spLocks noChangeArrowheads="1"/>
              </p:cNvSpPr>
              <p:nvPr/>
            </p:nvSpPr>
            <p:spPr bwMode="auto">
              <a:xfrm>
                <a:off x="2000" y="2700"/>
                <a:ext cx="10" cy="98"/>
              </a:xfrm>
              <a:prstGeom prst="rect">
                <a:avLst/>
              </a:prstGeom>
              <a:solidFill>
                <a:srgbClr val="BFF9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85" name="Rectangle 81"/>
              <p:cNvSpPr>
                <a:spLocks noChangeArrowheads="1"/>
              </p:cNvSpPr>
              <p:nvPr/>
            </p:nvSpPr>
            <p:spPr bwMode="auto">
              <a:xfrm>
                <a:off x="2010" y="2700"/>
                <a:ext cx="5" cy="98"/>
              </a:xfrm>
              <a:prstGeom prst="rect">
                <a:avLst/>
              </a:prstGeom>
              <a:solidFill>
                <a:srgbClr val="BEF9B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86" name="Rectangle 82"/>
              <p:cNvSpPr>
                <a:spLocks noChangeArrowheads="1"/>
              </p:cNvSpPr>
              <p:nvPr/>
            </p:nvSpPr>
            <p:spPr bwMode="auto">
              <a:xfrm>
                <a:off x="2015" y="2700"/>
                <a:ext cx="10" cy="98"/>
              </a:xfrm>
              <a:prstGeom prst="rect">
                <a:avLst/>
              </a:prstGeom>
              <a:solidFill>
                <a:srgbClr val="BDF8B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87" name="Rectangle 83"/>
              <p:cNvSpPr>
                <a:spLocks noChangeArrowheads="1"/>
              </p:cNvSpPr>
              <p:nvPr/>
            </p:nvSpPr>
            <p:spPr bwMode="auto">
              <a:xfrm>
                <a:off x="2025" y="2700"/>
                <a:ext cx="6" cy="98"/>
              </a:xfrm>
              <a:prstGeom prst="rect">
                <a:avLst/>
              </a:prstGeom>
              <a:solidFill>
                <a:srgbClr val="BCF7B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88" name="Rectangle 84"/>
              <p:cNvSpPr>
                <a:spLocks noChangeArrowheads="1"/>
              </p:cNvSpPr>
              <p:nvPr/>
            </p:nvSpPr>
            <p:spPr bwMode="auto">
              <a:xfrm>
                <a:off x="2031" y="2700"/>
                <a:ext cx="10" cy="98"/>
              </a:xfrm>
              <a:prstGeom prst="rect">
                <a:avLst/>
              </a:prstGeom>
              <a:solidFill>
                <a:srgbClr val="BBF7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89" name="Rectangle 85"/>
              <p:cNvSpPr>
                <a:spLocks noChangeArrowheads="1"/>
              </p:cNvSpPr>
              <p:nvPr/>
            </p:nvSpPr>
            <p:spPr bwMode="auto">
              <a:xfrm>
                <a:off x="2041" y="2700"/>
                <a:ext cx="5" cy="98"/>
              </a:xfrm>
              <a:prstGeom prst="rect">
                <a:avLst/>
              </a:prstGeom>
              <a:solidFill>
                <a:srgbClr val="BAF7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90" name="Rectangle 86"/>
              <p:cNvSpPr>
                <a:spLocks noChangeArrowheads="1"/>
              </p:cNvSpPr>
              <p:nvPr/>
            </p:nvSpPr>
            <p:spPr bwMode="auto">
              <a:xfrm>
                <a:off x="2046" y="2700"/>
                <a:ext cx="10" cy="98"/>
              </a:xfrm>
              <a:prstGeom prst="rect">
                <a:avLst/>
              </a:prstGeom>
              <a:solidFill>
                <a:srgbClr val="B9F6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91" name="Rectangle 87"/>
              <p:cNvSpPr>
                <a:spLocks noChangeArrowheads="1"/>
              </p:cNvSpPr>
              <p:nvPr/>
            </p:nvSpPr>
            <p:spPr bwMode="auto">
              <a:xfrm>
                <a:off x="2056" y="2700"/>
                <a:ext cx="5" cy="98"/>
              </a:xfrm>
              <a:prstGeom prst="rect">
                <a:avLst/>
              </a:prstGeom>
              <a:solidFill>
                <a:srgbClr val="B8F6B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92" name="Rectangle 88"/>
              <p:cNvSpPr>
                <a:spLocks noChangeArrowheads="1"/>
              </p:cNvSpPr>
              <p:nvPr/>
            </p:nvSpPr>
            <p:spPr bwMode="auto">
              <a:xfrm>
                <a:off x="2061" y="2700"/>
                <a:ext cx="11" cy="98"/>
              </a:xfrm>
              <a:prstGeom prst="rect">
                <a:avLst/>
              </a:prstGeom>
              <a:solidFill>
                <a:srgbClr val="B7F5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93" name="Rectangle 89"/>
              <p:cNvSpPr>
                <a:spLocks noChangeArrowheads="1"/>
              </p:cNvSpPr>
              <p:nvPr/>
            </p:nvSpPr>
            <p:spPr bwMode="auto">
              <a:xfrm>
                <a:off x="2072" y="2700"/>
                <a:ext cx="5" cy="98"/>
              </a:xfrm>
              <a:prstGeom prst="rect">
                <a:avLst/>
              </a:prstGeom>
              <a:solidFill>
                <a:srgbClr val="B6F5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94" name="Rectangle 90"/>
              <p:cNvSpPr>
                <a:spLocks noChangeArrowheads="1"/>
              </p:cNvSpPr>
              <p:nvPr/>
            </p:nvSpPr>
            <p:spPr bwMode="auto">
              <a:xfrm>
                <a:off x="2077" y="2700"/>
                <a:ext cx="5" cy="98"/>
              </a:xfrm>
              <a:prstGeom prst="rect">
                <a:avLst/>
              </a:prstGeom>
              <a:solidFill>
                <a:srgbClr val="B5F4B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95" name="Rectangle 91"/>
              <p:cNvSpPr>
                <a:spLocks noChangeArrowheads="1"/>
              </p:cNvSpPr>
              <p:nvPr/>
            </p:nvSpPr>
            <p:spPr bwMode="auto">
              <a:xfrm>
                <a:off x="2082" y="2700"/>
                <a:ext cx="5" cy="98"/>
              </a:xfrm>
              <a:prstGeom prst="rect">
                <a:avLst/>
              </a:prstGeom>
              <a:solidFill>
                <a:srgbClr val="B4F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96" name="Rectangle 92"/>
              <p:cNvSpPr>
                <a:spLocks noChangeArrowheads="1"/>
              </p:cNvSpPr>
              <p:nvPr/>
            </p:nvSpPr>
            <p:spPr bwMode="auto">
              <a:xfrm>
                <a:off x="2087" y="2700"/>
                <a:ext cx="5" cy="98"/>
              </a:xfrm>
              <a:prstGeom prst="rect">
                <a:avLst/>
              </a:prstGeom>
              <a:solidFill>
                <a:srgbClr val="B3F4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97" name="Rectangle 93"/>
              <p:cNvSpPr>
                <a:spLocks noChangeArrowheads="1"/>
              </p:cNvSpPr>
              <p:nvPr/>
            </p:nvSpPr>
            <p:spPr bwMode="auto">
              <a:xfrm>
                <a:off x="2092" y="2700"/>
                <a:ext cx="5" cy="98"/>
              </a:xfrm>
              <a:prstGeom prst="rect">
                <a:avLst/>
              </a:prstGeom>
              <a:solidFill>
                <a:srgbClr val="B3F3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98" name="Rectangle 94"/>
              <p:cNvSpPr>
                <a:spLocks noChangeArrowheads="1"/>
              </p:cNvSpPr>
              <p:nvPr/>
            </p:nvSpPr>
            <p:spPr bwMode="auto">
              <a:xfrm>
                <a:off x="2097" y="2700"/>
                <a:ext cx="5" cy="98"/>
              </a:xfrm>
              <a:prstGeom prst="rect">
                <a:avLst/>
              </a:prstGeom>
              <a:solidFill>
                <a:srgbClr val="B2F3B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99" name="Rectangle 95"/>
              <p:cNvSpPr>
                <a:spLocks noChangeArrowheads="1"/>
              </p:cNvSpPr>
              <p:nvPr/>
            </p:nvSpPr>
            <p:spPr bwMode="auto">
              <a:xfrm>
                <a:off x="2102" y="2700"/>
                <a:ext cx="6" cy="98"/>
              </a:xfrm>
              <a:prstGeom prst="rect">
                <a:avLst/>
              </a:prstGeom>
              <a:solidFill>
                <a:srgbClr val="B1F3B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00" name="Rectangle 96"/>
              <p:cNvSpPr>
                <a:spLocks noChangeArrowheads="1"/>
              </p:cNvSpPr>
              <p:nvPr/>
            </p:nvSpPr>
            <p:spPr bwMode="auto">
              <a:xfrm>
                <a:off x="2108" y="2700"/>
                <a:ext cx="5" cy="98"/>
              </a:xfrm>
              <a:prstGeom prst="rect">
                <a:avLst/>
              </a:prstGeom>
              <a:solidFill>
                <a:srgbClr val="B0F3B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01" name="Rectangle 97"/>
              <p:cNvSpPr>
                <a:spLocks noChangeArrowheads="1"/>
              </p:cNvSpPr>
              <p:nvPr/>
            </p:nvSpPr>
            <p:spPr bwMode="auto">
              <a:xfrm>
                <a:off x="2113" y="2700"/>
                <a:ext cx="5" cy="98"/>
              </a:xfrm>
              <a:prstGeom prst="rect">
                <a:avLst/>
              </a:prstGeom>
              <a:solidFill>
                <a:srgbClr val="B0F2B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02" name="Rectangle 98"/>
              <p:cNvSpPr>
                <a:spLocks noChangeArrowheads="1"/>
              </p:cNvSpPr>
              <p:nvPr/>
            </p:nvSpPr>
            <p:spPr bwMode="auto">
              <a:xfrm>
                <a:off x="2118" y="2700"/>
                <a:ext cx="5" cy="98"/>
              </a:xfrm>
              <a:prstGeom prst="rect">
                <a:avLst/>
              </a:prstGeom>
              <a:solidFill>
                <a:srgbClr val="AFF2A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03" name="Rectangle 99"/>
              <p:cNvSpPr>
                <a:spLocks noChangeArrowheads="1"/>
              </p:cNvSpPr>
              <p:nvPr/>
            </p:nvSpPr>
            <p:spPr bwMode="auto">
              <a:xfrm>
                <a:off x="2123" y="2700"/>
                <a:ext cx="5" cy="98"/>
              </a:xfrm>
              <a:prstGeom prst="rect">
                <a:avLst/>
              </a:prstGeom>
              <a:solidFill>
                <a:srgbClr val="AEF1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04" name="Rectangle 100"/>
              <p:cNvSpPr>
                <a:spLocks noChangeArrowheads="1"/>
              </p:cNvSpPr>
              <p:nvPr/>
            </p:nvSpPr>
            <p:spPr bwMode="auto">
              <a:xfrm>
                <a:off x="2128" y="2700"/>
                <a:ext cx="10" cy="98"/>
              </a:xfrm>
              <a:prstGeom prst="rect">
                <a:avLst/>
              </a:prstGeom>
              <a:solidFill>
                <a:srgbClr val="ADF1A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05" name="Rectangle 101"/>
              <p:cNvSpPr>
                <a:spLocks noChangeArrowheads="1"/>
              </p:cNvSpPr>
              <p:nvPr/>
            </p:nvSpPr>
            <p:spPr bwMode="auto">
              <a:xfrm>
                <a:off x="2138" y="2700"/>
                <a:ext cx="6" cy="98"/>
              </a:xfrm>
              <a:prstGeom prst="rect">
                <a:avLst/>
              </a:prstGeom>
              <a:solidFill>
                <a:srgbClr val="ACF0A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06" name="Rectangle 102"/>
              <p:cNvSpPr>
                <a:spLocks noChangeArrowheads="1"/>
              </p:cNvSpPr>
              <p:nvPr/>
            </p:nvSpPr>
            <p:spPr bwMode="auto">
              <a:xfrm>
                <a:off x="2144" y="2700"/>
                <a:ext cx="5" cy="98"/>
              </a:xfrm>
              <a:prstGeom prst="rect">
                <a:avLst/>
              </a:prstGeom>
              <a:solidFill>
                <a:srgbClr val="ABF0A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07" name="Rectangle 103"/>
              <p:cNvSpPr>
                <a:spLocks noChangeArrowheads="1"/>
              </p:cNvSpPr>
              <p:nvPr/>
            </p:nvSpPr>
            <p:spPr bwMode="auto">
              <a:xfrm>
                <a:off x="2149" y="2700"/>
                <a:ext cx="10" cy="98"/>
              </a:xfrm>
              <a:prstGeom prst="rect">
                <a:avLst/>
              </a:prstGeom>
              <a:solidFill>
                <a:srgbClr val="AAEFA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08" name="Rectangle 104"/>
              <p:cNvSpPr>
                <a:spLocks noChangeArrowheads="1"/>
              </p:cNvSpPr>
              <p:nvPr/>
            </p:nvSpPr>
            <p:spPr bwMode="auto">
              <a:xfrm>
                <a:off x="2159" y="2700"/>
                <a:ext cx="5" cy="98"/>
              </a:xfrm>
              <a:prstGeom prst="rect">
                <a:avLst/>
              </a:prstGeom>
              <a:solidFill>
                <a:srgbClr val="A9EFA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09" name="Rectangle 105"/>
              <p:cNvSpPr>
                <a:spLocks noChangeArrowheads="1"/>
              </p:cNvSpPr>
              <p:nvPr/>
            </p:nvSpPr>
            <p:spPr bwMode="auto">
              <a:xfrm>
                <a:off x="2164" y="2700"/>
                <a:ext cx="5" cy="98"/>
              </a:xfrm>
              <a:prstGeom prst="rect">
                <a:avLst/>
              </a:prstGeom>
              <a:solidFill>
                <a:srgbClr val="A8EEA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10" name="Rectangle 106"/>
              <p:cNvSpPr>
                <a:spLocks noChangeArrowheads="1"/>
              </p:cNvSpPr>
              <p:nvPr/>
            </p:nvSpPr>
            <p:spPr bwMode="auto">
              <a:xfrm>
                <a:off x="2169" y="2700"/>
                <a:ext cx="11" cy="98"/>
              </a:xfrm>
              <a:prstGeom prst="rect">
                <a:avLst/>
              </a:prstGeom>
              <a:solidFill>
                <a:srgbClr val="A7EE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11" name="Rectangle 107"/>
              <p:cNvSpPr>
                <a:spLocks noChangeArrowheads="1"/>
              </p:cNvSpPr>
              <p:nvPr/>
            </p:nvSpPr>
            <p:spPr bwMode="auto">
              <a:xfrm>
                <a:off x="2180" y="2700"/>
                <a:ext cx="5" cy="98"/>
              </a:xfrm>
              <a:prstGeom prst="rect">
                <a:avLst/>
              </a:prstGeom>
              <a:solidFill>
                <a:srgbClr val="A6EDA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12" name="Rectangle 108"/>
              <p:cNvSpPr>
                <a:spLocks noChangeArrowheads="1"/>
              </p:cNvSpPr>
              <p:nvPr/>
            </p:nvSpPr>
            <p:spPr bwMode="auto">
              <a:xfrm>
                <a:off x="1645" y="2700"/>
                <a:ext cx="540" cy="98"/>
              </a:xfrm>
              <a:prstGeom prst="rect">
                <a:avLst/>
              </a:prstGeom>
              <a:noFill/>
              <a:ln w="5" cap="sq">
                <a:solidFill>
                  <a:srgbClr val="3CB37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13" name="Rectangle 109"/>
              <p:cNvSpPr>
                <a:spLocks noChangeArrowheads="1"/>
              </p:cNvSpPr>
              <p:nvPr/>
            </p:nvSpPr>
            <p:spPr bwMode="auto">
              <a:xfrm>
                <a:off x="1671" y="2716"/>
                <a:ext cx="30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eaLnBrk="1" hangingPunct="1">
                  <a:buClrTx/>
                  <a:buSzTx/>
                  <a:buFontTx/>
                  <a:buNone/>
                </a:pPr>
                <a:r>
                  <a:rPr lang="en-US" sz="700" b="1">
                    <a:solidFill>
                      <a:srgbClr val="000000"/>
                    </a:solidFill>
                    <a:latin typeface="Arial" pitchFamily="34" charset="0"/>
                  </a:rPr>
                  <a:t>grid-regular</a:t>
                </a:r>
                <a:endParaRPr lang="en-US" sz="1800">
                  <a:solidFill>
                    <a:schemeClr val="tx1"/>
                  </a:solidFill>
                  <a:latin typeface="Arial" pitchFamily="34" charset="0"/>
                </a:endParaRPr>
              </a:p>
            </p:txBody>
          </p:sp>
          <p:sp>
            <p:nvSpPr>
              <p:cNvPr id="52814" name="Rectangle 110"/>
              <p:cNvSpPr>
                <a:spLocks noChangeArrowheads="1"/>
              </p:cNvSpPr>
              <p:nvPr/>
            </p:nvSpPr>
            <p:spPr bwMode="auto">
              <a:xfrm>
                <a:off x="1296" y="3276"/>
                <a:ext cx="663" cy="108"/>
              </a:xfrm>
              <a:prstGeom prst="rect">
                <a:avLst/>
              </a:prstGeom>
              <a:solidFill>
                <a:srgbClr val="C0B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15" name="Rectangle 111"/>
              <p:cNvSpPr>
                <a:spLocks noChangeArrowheads="1"/>
              </p:cNvSpPr>
              <p:nvPr/>
            </p:nvSpPr>
            <p:spPr bwMode="auto">
              <a:xfrm>
                <a:off x="1296" y="3276"/>
                <a:ext cx="663" cy="108"/>
              </a:xfrm>
              <a:prstGeom prst="rect">
                <a:avLst/>
              </a:prstGeom>
              <a:noFill/>
              <a:ln w="5" cap="sq">
                <a:solidFill>
                  <a:srgbClr val="C0BFC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16" name="Rectangle 112"/>
              <p:cNvSpPr>
                <a:spLocks noChangeArrowheads="1"/>
              </p:cNvSpPr>
              <p:nvPr/>
            </p:nvSpPr>
            <p:spPr bwMode="auto">
              <a:xfrm>
                <a:off x="1296" y="3179"/>
                <a:ext cx="534" cy="92"/>
              </a:xfrm>
              <a:prstGeom prst="rect">
                <a:avLst/>
              </a:prstGeom>
              <a:solidFill>
                <a:srgbClr val="C0B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17" name="Rectangle 113"/>
              <p:cNvSpPr>
                <a:spLocks noChangeArrowheads="1"/>
              </p:cNvSpPr>
              <p:nvPr/>
            </p:nvSpPr>
            <p:spPr bwMode="auto">
              <a:xfrm>
                <a:off x="1296" y="3179"/>
                <a:ext cx="534" cy="92"/>
              </a:xfrm>
              <a:prstGeom prst="rect">
                <a:avLst/>
              </a:prstGeom>
              <a:noFill/>
              <a:ln w="5" cap="sq">
                <a:solidFill>
                  <a:srgbClr val="C0BFC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18" name="Rectangle 114"/>
              <p:cNvSpPr>
                <a:spLocks noChangeArrowheads="1"/>
              </p:cNvSpPr>
              <p:nvPr/>
            </p:nvSpPr>
            <p:spPr bwMode="auto">
              <a:xfrm>
                <a:off x="1281" y="3261"/>
                <a:ext cx="667" cy="113"/>
              </a:xfrm>
              <a:prstGeom prst="rect">
                <a:avLst/>
              </a:prstGeom>
              <a:solidFill>
                <a:srgbClr val="CCFF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19" name="Rectangle 115"/>
              <p:cNvSpPr>
                <a:spLocks noChangeArrowheads="1"/>
              </p:cNvSpPr>
              <p:nvPr/>
            </p:nvSpPr>
            <p:spPr bwMode="auto">
              <a:xfrm>
                <a:off x="1281" y="3261"/>
                <a:ext cx="667" cy="113"/>
              </a:xfrm>
              <a:prstGeom prst="rect">
                <a:avLst/>
              </a:prstGeom>
              <a:noFill/>
              <a:ln w="5" cap="sq">
                <a:solidFill>
                  <a:srgbClr val="3CB37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20" name="Rectangle 116"/>
              <p:cNvSpPr>
                <a:spLocks noChangeArrowheads="1"/>
              </p:cNvSpPr>
              <p:nvPr/>
            </p:nvSpPr>
            <p:spPr bwMode="auto">
              <a:xfrm>
                <a:off x="1281" y="3163"/>
                <a:ext cx="277" cy="98"/>
              </a:xfrm>
              <a:prstGeom prst="rect">
                <a:avLst/>
              </a:prstGeom>
              <a:solidFill>
                <a:srgbClr val="CCFF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21" name="Rectangle 117"/>
              <p:cNvSpPr>
                <a:spLocks noChangeArrowheads="1"/>
              </p:cNvSpPr>
              <p:nvPr/>
            </p:nvSpPr>
            <p:spPr bwMode="auto">
              <a:xfrm>
                <a:off x="1558" y="3163"/>
                <a:ext cx="5" cy="98"/>
              </a:xfrm>
              <a:prstGeom prst="rect">
                <a:avLst/>
              </a:prstGeom>
              <a:solidFill>
                <a:srgbClr val="CBFF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22" name="Rectangle 118"/>
              <p:cNvSpPr>
                <a:spLocks noChangeArrowheads="1"/>
              </p:cNvSpPr>
              <p:nvPr/>
            </p:nvSpPr>
            <p:spPr bwMode="auto">
              <a:xfrm>
                <a:off x="1563" y="3163"/>
                <a:ext cx="5" cy="98"/>
              </a:xfrm>
              <a:prstGeom prst="rect">
                <a:avLst/>
              </a:prstGeom>
              <a:solidFill>
                <a:srgbClr val="CAFE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23" name="Rectangle 119"/>
              <p:cNvSpPr>
                <a:spLocks noChangeArrowheads="1"/>
              </p:cNvSpPr>
              <p:nvPr/>
            </p:nvSpPr>
            <p:spPr bwMode="auto">
              <a:xfrm>
                <a:off x="1568" y="3163"/>
                <a:ext cx="11" cy="98"/>
              </a:xfrm>
              <a:prstGeom prst="rect">
                <a:avLst/>
              </a:prstGeom>
              <a:solidFill>
                <a:srgbClr val="C9FE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24" name="Rectangle 120"/>
              <p:cNvSpPr>
                <a:spLocks noChangeArrowheads="1"/>
              </p:cNvSpPr>
              <p:nvPr/>
            </p:nvSpPr>
            <p:spPr bwMode="auto">
              <a:xfrm>
                <a:off x="1579" y="3163"/>
                <a:ext cx="5" cy="98"/>
              </a:xfrm>
              <a:prstGeom prst="rect">
                <a:avLst/>
              </a:prstGeom>
              <a:solidFill>
                <a:srgbClr val="C8FD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25" name="Rectangle 121"/>
              <p:cNvSpPr>
                <a:spLocks noChangeArrowheads="1"/>
              </p:cNvSpPr>
              <p:nvPr/>
            </p:nvSpPr>
            <p:spPr bwMode="auto">
              <a:xfrm>
                <a:off x="1584" y="3163"/>
                <a:ext cx="5" cy="98"/>
              </a:xfrm>
              <a:prstGeom prst="rect">
                <a:avLst/>
              </a:prstGeom>
              <a:solidFill>
                <a:srgbClr val="C7FDC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26" name="Rectangle 122"/>
              <p:cNvSpPr>
                <a:spLocks noChangeArrowheads="1"/>
              </p:cNvSpPr>
              <p:nvPr/>
            </p:nvSpPr>
            <p:spPr bwMode="auto">
              <a:xfrm>
                <a:off x="1589" y="3163"/>
                <a:ext cx="5" cy="98"/>
              </a:xfrm>
              <a:prstGeom prst="rect">
                <a:avLst/>
              </a:prstGeom>
              <a:solidFill>
                <a:srgbClr val="C6FDC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27" name="Rectangle 123"/>
              <p:cNvSpPr>
                <a:spLocks noChangeArrowheads="1"/>
              </p:cNvSpPr>
              <p:nvPr/>
            </p:nvSpPr>
            <p:spPr bwMode="auto">
              <a:xfrm>
                <a:off x="1594" y="3163"/>
                <a:ext cx="5" cy="98"/>
              </a:xfrm>
              <a:prstGeom prst="rect">
                <a:avLst/>
              </a:prstGeom>
              <a:solidFill>
                <a:srgbClr val="C6FCC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28" name="Rectangle 124"/>
              <p:cNvSpPr>
                <a:spLocks noChangeArrowheads="1"/>
              </p:cNvSpPr>
              <p:nvPr/>
            </p:nvSpPr>
            <p:spPr bwMode="auto">
              <a:xfrm>
                <a:off x="1599" y="3163"/>
                <a:ext cx="5" cy="98"/>
              </a:xfrm>
              <a:prstGeom prst="rect">
                <a:avLst/>
              </a:prstGeom>
              <a:solidFill>
                <a:srgbClr val="C5FC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29" name="Rectangle 125"/>
              <p:cNvSpPr>
                <a:spLocks noChangeArrowheads="1"/>
              </p:cNvSpPr>
              <p:nvPr/>
            </p:nvSpPr>
            <p:spPr bwMode="auto">
              <a:xfrm>
                <a:off x="1604" y="3163"/>
                <a:ext cx="5" cy="98"/>
              </a:xfrm>
              <a:prstGeom prst="rect">
                <a:avLst/>
              </a:prstGeom>
              <a:solidFill>
                <a:srgbClr val="C4FC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30" name="Rectangle 126"/>
              <p:cNvSpPr>
                <a:spLocks noChangeArrowheads="1"/>
              </p:cNvSpPr>
              <p:nvPr/>
            </p:nvSpPr>
            <p:spPr bwMode="auto">
              <a:xfrm>
                <a:off x="1609" y="3163"/>
                <a:ext cx="6" cy="98"/>
              </a:xfrm>
              <a:prstGeom prst="rect">
                <a:avLst/>
              </a:prstGeom>
              <a:solidFill>
                <a:srgbClr val="C3FCC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31" name="Rectangle 127"/>
              <p:cNvSpPr>
                <a:spLocks noChangeArrowheads="1"/>
              </p:cNvSpPr>
              <p:nvPr/>
            </p:nvSpPr>
            <p:spPr bwMode="auto">
              <a:xfrm>
                <a:off x="1615" y="3163"/>
                <a:ext cx="10" cy="98"/>
              </a:xfrm>
              <a:prstGeom prst="rect">
                <a:avLst/>
              </a:prstGeom>
              <a:solidFill>
                <a:srgbClr val="C2FB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32" name="Rectangle 128"/>
              <p:cNvSpPr>
                <a:spLocks noChangeArrowheads="1"/>
              </p:cNvSpPr>
              <p:nvPr/>
            </p:nvSpPr>
            <p:spPr bwMode="auto">
              <a:xfrm>
                <a:off x="1625" y="3163"/>
                <a:ext cx="5" cy="98"/>
              </a:xfrm>
              <a:prstGeom prst="rect">
                <a:avLst/>
              </a:prstGeom>
              <a:solidFill>
                <a:srgbClr val="C1FA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33" name="Rectangle 129"/>
              <p:cNvSpPr>
                <a:spLocks noChangeArrowheads="1"/>
              </p:cNvSpPr>
              <p:nvPr/>
            </p:nvSpPr>
            <p:spPr bwMode="auto">
              <a:xfrm>
                <a:off x="1630" y="3163"/>
                <a:ext cx="5" cy="98"/>
              </a:xfrm>
              <a:prstGeom prst="rect">
                <a:avLst/>
              </a:prstGeom>
              <a:solidFill>
                <a:srgbClr val="C0FA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34" name="Rectangle 130"/>
              <p:cNvSpPr>
                <a:spLocks noChangeArrowheads="1"/>
              </p:cNvSpPr>
              <p:nvPr/>
            </p:nvSpPr>
            <p:spPr bwMode="auto">
              <a:xfrm>
                <a:off x="1635" y="3163"/>
                <a:ext cx="10" cy="98"/>
              </a:xfrm>
              <a:prstGeom prst="rect">
                <a:avLst/>
              </a:prstGeom>
              <a:solidFill>
                <a:srgbClr val="BFF9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35" name="Rectangle 131"/>
              <p:cNvSpPr>
                <a:spLocks noChangeArrowheads="1"/>
              </p:cNvSpPr>
              <p:nvPr/>
            </p:nvSpPr>
            <p:spPr bwMode="auto">
              <a:xfrm>
                <a:off x="1645" y="3163"/>
                <a:ext cx="6" cy="98"/>
              </a:xfrm>
              <a:prstGeom prst="rect">
                <a:avLst/>
              </a:prstGeom>
              <a:solidFill>
                <a:srgbClr val="BEF9B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36" name="Rectangle 132"/>
              <p:cNvSpPr>
                <a:spLocks noChangeArrowheads="1"/>
              </p:cNvSpPr>
              <p:nvPr/>
            </p:nvSpPr>
            <p:spPr bwMode="auto">
              <a:xfrm>
                <a:off x="1651" y="3163"/>
                <a:ext cx="10" cy="98"/>
              </a:xfrm>
              <a:prstGeom prst="rect">
                <a:avLst/>
              </a:prstGeom>
              <a:solidFill>
                <a:srgbClr val="BDF8B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37" name="Rectangle 133"/>
              <p:cNvSpPr>
                <a:spLocks noChangeArrowheads="1"/>
              </p:cNvSpPr>
              <p:nvPr/>
            </p:nvSpPr>
            <p:spPr bwMode="auto">
              <a:xfrm>
                <a:off x="1661" y="3163"/>
                <a:ext cx="5" cy="98"/>
              </a:xfrm>
              <a:prstGeom prst="rect">
                <a:avLst/>
              </a:prstGeom>
              <a:solidFill>
                <a:srgbClr val="BCF7B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38" name="Rectangle 134"/>
              <p:cNvSpPr>
                <a:spLocks noChangeArrowheads="1"/>
              </p:cNvSpPr>
              <p:nvPr/>
            </p:nvSpPr>
            <p:spPr bwMode="auto">
              <a:xfrm>
                <a:off x="1666" y="3163"/>
                <a:ext cx="10" cy="98"/>
              </a:xfrm>
              <a:prstGeom prst="rect">
                <a:avLst/>
              </a:prstGeom>
              <a:solidFill>
                <a:srgbClr val="BBF7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39" name="Rectangle 135"/>
              <p:cNvSpPr>
                <a:spLocks noChangeArrowheads="1"/>
              </p:cNvSpPr>
              <p:nvPr/>
            </p:nvSpPr>
            <p:spPr bwMode="auto">
              <a:xfrm>
                <a:off x="1676" y="3163"/>
                <a:ext cx="5" cy="98"/>
              </a:xfrm>
              <a:prstGeom prst="rect">
                <a:avLst/>
              </a:prstGeom>
              <a:solidFill>
                <a:srgbClr val="BAF7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40" name="Rectangle 136"/>
              <p:cNvSpPr>
                <a:spLocks noChangeArrowheads="1"/>
              </p:cNvSpPr>
              <p:nvPr/>
            </p:nvSpPr>
            <p:spPr bwMode="auto">
              <a:xfrm>
                <a:off x="1681" y="3163"/>
                <a:ext cx="11" cy="98"/>
              </a:xfrm>
              <a:prstGeom prst="rect">
                <a:avLst/>
              </a:prstGeom>
              <a:solidFill>
                <a:srgbClr val="B9F6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41" name="Rectangle 137"/>
              <p:cNvSpPr>
                <a:spLocks noChangeArrowheads="1"/>
              </p:cNvSpPr>
              <p:nvPr/>
            </p:nvSpPr>
            <p:spPr bwMode="auto">
              <a:xfrm>
                <a:off x="1692" y="3163"/>
                <a:ext cx="5" cy="98"/>
              </a:xfrm>
              <a:prstGeom prst="rect">
                <a:avLst/>
              </a:prstGeom>
              <a:solidFill>
                <a:srgbClr val="B8F6B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42" name="Rectangle 138"/>
              <p:cNvSpPr>
                <a:spLocks noChangeArrowheads="1"/>
              </p:cNvSpPr>
              <p:nvPr/>
            </p:nvSpPr>
            <p:spPr bwMode="auto">
              <a:xfrm>
                <a:off x="1697" y="3163"/>
                <a:ext cx="10" cy="98"/>
              </a:xfrm>
              <a:prstGeom prst="rect">
                <a:avLst/>
              </a:prstGeom>
              <a:solidFill>
                <a:srgbClr val="B7F5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43" name="Rectangle 139"/>
              <p:cNvSpPr>
                <a:spLocks noChangeArrowheads="1"/>
              </p:cNvSpPr>
              <p:nvPr/>
            </p:nvSpPr>
            <p:spPr bwMode="auto">
              <a:xfrm>
                <a:off x="1707" y="3163"/>
                <a:ext cx="5" cy="98"/>
              </a:xfrm>
              <a:prstGeom prst="rect">
                <a:avLst/>
              </a:prstGeom>
              <a:solidFill>
                <a:srgbClr val="B6F5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44" name="Rectangle 140"/>
              <p:cNvSpPr>
                <a:spLocks noChangeArrowheads="1"/>
              </p:cNvSpPr>
              <p:nvPr/>
            </p:nvSpPr>
            <p:spPr bwMode="auto">
              <a:xfrm>
                <a:off x="1712" y="3163"/>
                <a:ext cx="5" cy="98"/>
              </a:xfrm>
              <a:prstGeom prst="rect">
                <a:avLst/>
              </a:prstGeom>
              <a:solidFill>
                <a:srgbClr val="B5F4B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45" name="Rectangle 141"/>
              <p:cNvSpPr>
                <a:spLocks noChangeArrowheads="1"/>
              </p:cNvSpPr>
              <p:nvPr/>
            </p:nvSpPr>
            <p:spPr bwMode="auto">
              <a:xfrm>
                <a:off x="1717" y="3163"/>
                <a:ext cx="5" cy="98"/>
              </a:xfrm>
              <a:prstGeom prst="rect">
                <a:avLst/>
              </a:prstGeom>
              <a:solidFill>
                <a:srgbClr val="B4F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46" name="Rectangle 142"/>
              <p:cNvSpPr>
                <a:spLocks noChangeArrowheads="1"/>
              </p:cNvSpPr>
              <p:nvPr/>
            </p:nvSpPr>
            <p:spPr bwMode="auto">
              <a:xfrm>
                <a:off x="1722" y="3163"/>
                <a:ext cx="6" cy="98"/>
              </a:xfrm>
              <a:prstGeom prst="rect">
                <a:avLst/>
              </a:prstGeom>
              <a:solidFill>
                <a:srgbClr val="B3F4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47" name="Rectangle 143"/>
              <p:cNvSpPr>
                <a:spLocks noChangeArrowheads="1"/>
              </p:cNvSpPr>
              <p:nvPr/>
            </p:nvSpPr>
            <p:spPr bwMode="auto">
              <a:xfrm>
                <a:off x="1728" y="3163"/>
                <a:ext cx="5" cy="98"/>
              </a:xfrm>
              <a:prstGeom prst="rect">
                <a:avLst/>
              </a:prstGeom>
              <a:solidFill>
                <a:srgbClr val="B3F3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48" name="Rectangle 144"/>
              <p:cNvSpPr>
                <a:spLocks noChangeArrowheads="1"/>
              </p:cNvSpPr>
              <p:nvPr/>
            </p:nvSpPr>
            <p:spPr bwMode="auto">
              <a:xfrm>
                <a:off x="1733" y="3163"/>
                <a:ext cx="5" cy="98"/>
              </a:xfrm>
              <a:prstGeom prst="rect">
                <a:avLst/>
              </a:prstGeom>
              <a:solidFill>
                <a:srgbClr val="B2F3B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49" name="Rectangle 145"/>
              <p:cNvSpPr>
                <a:spLocks noChangeArrowheads="1"/>
              </p:cNvSpPr>
              <p:nvPr/>
            </p:nvSpPr>
            <p:spPr bwMode="auto">
              <a:xfrm>
                <a:off x="1738" y="3163"/>
                <a:ext cx="5" cy="98"/>
              </a:xfrm>
              <a:prstGeom prst="rect">
                <a:avLst/>
              </a:prstGeom>
              <a:solidFill>
                <a:srgbClr val="B1F3B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50" name="Rectangle 146"/>
              <p:cNvSpPr>
                <a:spLocks noChangeArrowheads="1"/>
              </p:cNvSpPr>
              <p:nvPr/>
            </p:nvSpPr>
            <p:spPr bwMode="auto">
              <a:xfrm>
                <a:off x="1743" y="3163"/>
                <a:ext cx="5" cy="98"/>
              </a:xfrm>
              <a:prstGeom prst="rect">
                <a:avLst/>
              </a:prstGeom>
              <a:solidFill>
                <a:srgbClr val="B0F3B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51" name="Rectangle 147"/>
              <p:cNvSpPr>
                <a:spLocks noChangeArrowheads="1"/>
              </p:cNvSpPr>
              <p:nvPr/>
            </p:nvSpPr>
            <p:spPr bwMode="auto">
              <a:xfrm>
                <a:off x="1748" y="3163"/>
                <a:ext cx="5" cy="98"/>
              </a:xfrm>
              <a:prstGeom prst="rect">
                <a:avLst/>
              </a:prstGeom>
              <a:solidFill>
                <a:srgbClr val="B0F2B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52" name="Rectangle 148"/>
              <p:cNvSpPr>
                <a:spLocks noChangeArrowheads="1"/>
              </p:cNvSpPr>
              <p:nvPr/>
            </p:nvSpPr>
            <p:spPr bwMode="auto">
              <a:xfrm>
                <a:off x="1753" y="3163"/>
                <a:ext cx="5" cy="98"/>
              </a:xfrm>
              <a:prstGeom prst="rect">
                <a:avLst/>
              </a:prstGeom>
              <a:solidFill>
                <a:srgbClr val="AFF2A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53" name="Rectangle 149"/>
              <p:cNvSpPr>
                <a:spLocks noChangeArrowheads="1"/>
              </p:cNvSpPr>
              <p:nvPr/>
            </p:nvSpPr>
            <p:spPr bwMode="auto">
              <a:xfrm>
                <a:off x="1758" y="3163"/>
                <a:ext cx="6" cy="98"/>
              </a:xfrm>
              <a:prstGeom prst="rect">
                <a:avLst/>
              </a:prstGeom>
              <a:solidFill>
                <a:srgbClr val="AEF1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54" name="Rectangle 150"/>
              <p:cNvSpPr>
                <a:spLocks noChangeArrowheads="1"/>
              </p:cNvSpPr>
              <p:nvPr/>
            </p:nvSpPr>
            <p:spPr bwMode="auto">
              <a:xfrm>
                <a:off x="1764" y="3163"/>
                <a:ext cx="10" cy="98"/>
              </a:xfrm>
              <a:prstGeom prst="rect">
                <a:avLst/>
              </a:prstGeom>
              <a:solidFill>
                <a:srgbClr val="ADF1A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55" name="Rectangle 151"/>
              <p:cNvSpPr>
                <a:spLocks noChangeArrowheads="1"/>
              </p:cNvSpPr>
              <p:nvPr/>
            </p:nvSpPr>
            <p:spPr bwMode="auto">
              <a:xfrm>
                <a:off x="1774" y="3163"/>
                <a:ext cx="5" cy="98"/>
              </a:xfrm>
              <a:prstGeom prst="rect">
                <a:avLst/>
              </a:prstGeom>
              <a:solidFill>
                <a:srgbClr val="ACF0A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56" name="Rectangle 152"/>
              <p:cNvSpPr>
                <a:spLocks noChangeArrowheads="1"/>
              </p:cNvSpPr>
              <p:nvPr/>
            </p:nvSpPr>
            <p:spPr bwMode="auto">
              <a:xfrm>
                <a:off x="1779" y="3163"/>
                <a:ext cx="5" cy="98"/>
              </a:xfrm>
              <a:prstGeom prst="rect">
                <a:avLst/>
              </a:prstGeom>
              <a:solidFill>
                <a:srgbClr val="ABF0A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57" name="Rectangle 153"/>
              <p:cNvSpPr>
                <a:spLocks noChangeArrowheads="1"/>
              </p:cNvSpPr>
              <p:nvPr/>
            </p:nvSpPr>
            <p:spPr bwMode="auto">
              <a:xfrm>
                <a:off x="1784" y="3163"/>
                <a:ext cx="10" cy="98"/>
              </a:xfrm>
              <a:prstGeom prst="rect">
                <a:avLst/>
              </a:prstGeom>
              <a:solidFill>
                <a:srgbClr val="AAEFA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58" name="Rectangle 154"/>
              <p:cNvSpPr>
                <a:spLocks noChangeArrowheads="1"/>
              </p:cNvSpPr>
              <p:nvPr/>
            </p:nvSpPr>
            <p:spPr bwMode="auto">
              <a:xfrm>
                <a:off x="1794" y="3163"/>
                <a:ext cx="5" cy="98"/>
              </a:xfrm>
              <a:prstGeom prst="rect">
                <a:avLst/>
              </a:prstGeom>
              <a:solidFill>
                <a:srgbClr val="A9EFA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59" name="Rectangle 155"/>
              <p:cNvSpPr>
                <a:spLocks noChangeArrowheads="1"/>
              </p:cNvSpPr>
              <p:nvPr/>
            </p:nvSpPr>
            <p:spPr bwMode="auto">
              <a:xfrm>
                <a:off x="1799" y="3163"/>
                <a:ext cx="6" cy="98"/>
              </a:xfrm>
              <a:prstGeom prst="rect">
                <a:avLst/>
              </a:prstGeom>
              <a:solidFill>
                <a:srgbClr val="A8EEA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60" name="Rectangle 156"/>
              <p:cNvSpPr>
                <a:spLocks noChangeArrowheads="1"/>
              </p:cNvSpPr>
              <p:nvPr/>
            </p:nvSpPr>
            <p:spPr bwMode="auto">
              <a:xfrm>
                <a:off x="1805" y="3163"/>
                <a:ext cx="10" cy="98"/>
              </a:xfrm>
              <a:prstGeom prst="rect">
                <a:avLst/>
              </a:prstGeom>
              <a:solidFill>
                <a:srgbClr val="A7EE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61" name="Rectangle 157"/>
              <p:cNvSpPr>
                <a:spLocks noChangeArrowheads="1"/>
              </p:cNvSpPr>
              <p:nvPr/>
            </p:nvSpPr>
            <p:spPr bwMode="auto">
              <a:xfrm>
                <a:off x="1815" y="3163"/>
                <a:ext cx="5" cy="98"/>
              </a:xfrm>
              <a:prstGeom prst="rect">
                <a:avLst/>
              </a:prstGeom>
              <a:solidFill>
                <a:srgbClr val="A6EDA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62" name="Rectangle 158"/>
              <p:cNvSpPr>
                <a:spLocks noChangeArrowheads="1"/>
              </p:cNvSpPr>
              <p:nvPr/>
            </p:nvSpPr>
            <p:spPr bwMode="auto">
              <a:xfrm>
                <a:off x="1281" y="3163"/>
                <a:ext cx="539" cy="98"/>
              </a:xfrm>
              <a:prstGeom prst="rect">
                <a:avLst/>
              </a:prstGeom>
              <a:noFill/>
              <a:ln w="5" cap="sq">
                <a:solidFill>
                  <a:srgbClr val="3CB37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63" name="Rectangle 159"/>
              <p:cNvSpPr>
                <a:spLocks noChangeArrowheads="1"/>
              </p:cNvSpPr>
              <p:nvPr/>
            </p:nvSpPr>
            <p:spPr bwMode="auto">
              <a:xfrm>
                <a:off x="1307" y="3179"/>
                <a:ext cx="34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eaLnBrk="1" hangingPunct="1">
                  <a:buClrTx/>
                  <a:buSzTx/>
                  <a:buFontTx/>
                  <a:buNone/>
                </a:pPr>
                <a:r>
                  <a:rPr lang="en-US" sz="700" b="1">
                    <a:solidFill>
                      <a:srgbClr val="000000"/>
                    </a:solidFill>
                    <a:latin typeface="Arial" pitchFamily="34" charset="0"/>
                  </a:rPr>
                  <a:t>grid-irregular</a:t>
                </a:r>
                <a:endParaRPr lang="en-US" sz="1800">
                  <a:solidFill>
                    <a:schemeClr val="tx1"/>
                  </a:solidFill>
                  <a:latin typeface="Arial" pitchFamily="34" charset="0"/>
                </a:endParaRPr>
              </a:p>
            </p:txBody>
          </p:sp>
          <p:sp>
            <p:nvSpPr>
              <p:cNvPr id="52864" name="Rectangle 160"/>
              <p:cNvSpPr>
                <a:spLocks noChangeArrowheads="1"/>
              </p:cNvSpPr>
              <p:nvPr/>
            </p:nvSpPr>
            <p:spPr bwMode="auto">
              <a:xfrm>
                <a:off x="1656" y="3606"/>
                <a:ext cx="662" cy="113"/>
              </a:xfrm>
              <a:prstGeom prst="rect">
                <a:avLst/>
              </a:prstGeom>
              <a:solidFill>
                <a:srgbClr val="C0B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65" name="Rectangle 161"/>
              <p:cNvSpPr>
                <a:spLocks noChangeArrowheads="1"/>
              </p:cNvSpPr>
              <p:nvPr/>
            </p:nvSpPr>
            <p:spPr bwMode="auto">
              <a:xfrm>
                <a:off x="1656" y="3606"/>
                <a:ext cx="662" cy="113"/>
              </a:xfrm>
              <a:prstGeom prst="rect">
                <a:avLst/>
              </a:prstGeom>
              <a:noFill/>
              <a:ln w="5" cap="sq">
                <a:solidFill>
                  <a:srgbClr val="C0BFC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66" name="Rectangle 162"/>
              <p:cNvSpPr>
                <a:spLocks noChangeArrowheads="1"/>
              </p:cNvSpPr>
              <p:nvPr/>
            </p:nvSpPr>
            <p:spPr bwMode="auto">
              <a:xfrm>
                <a:off x="1656" y="3508"/>
                <a:ext cx="549" cy="92"/>
              </a:xfrm>
              <a:prstGeom prst="rect">
                <a:avLst/>
              </a:prstGeom>
              <a:solidFill>
                <a:srgbClr val="C0B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67" name="Rectangle 163"/>
              <p:cNvSpPr>
                <a:spLocks noChangeArrowheads="1"/>
              </p:cNvSpPr>
              <p:nvPr/>
            </p:nvSpPr>
            <p:spPr bwMode="auto">
              <a:xfrm>
                <a:off x="1656" y="3508"/>
                <a:ext cx="549" cy="92"/>
              </a:xfrm>
              <a:prstGeom prst="rect">
                <a:avLst/>
              </a:prstGeom>
              <a:noFill/>
              <a:ln w="5" cap="sq">
                <a:solidFill>
                  <a:srgbClr val="C0BFC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68" name="Rectangle 164"/>
              <p:cNvSpPr>
                <a:spLocks noChangeArrowheads="1"/>
              </p:cNvSpPr>
              <p:nvPr/>
            </p:nvSpPr>
            <p:spPr bwMode="auto">
              <a:xfrm>
                <a:off x="1640" y="3590"/>
                <a:ext cx="668" cy="118"/>
              </a:xfrm>
              <a:prstGeom prst="rect">
                <a:avLst/>
              </a:prstGeom>
              <a:solidFill>
                <a:srgbClr val="CCFF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69" name="Rectangle 165"/>
              <p:cNvSpPr>
                <a:spLocks noChangeArrowheads="1"/>
              </p:cNvSpPr>
              <p:nvPr/>
            </p:nvSpPr>
            <p:spPr bwMode="auto">
              <a:xfrm>
                <a:off x="1640" y="3590"/>
                <a:ext cx="668" cy="118"/>
              </a:xfrm>
              <a:prstGeom prst="rect">
                <a:avLst/>
              </a:prstGeom>
              <a:noFill/>
              <a:ln w="5" cap="sq">
                <a:solidFill>
                  <a:srgbClr val="3CB37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70" name="Rectangle 166"/>
              <p:cNvSpPr>
                <a:spLocks noChangeArrowheads="1"/>
              </p:cNvSpPr>
              <p:nvPr/>
            </p:nvSpPr>
            <p:spPr bwMode="auto">
              <a:xfrm>
                <a:off x="1640" y="3492"/>
                <a:ext cx="283" cy="98"/>
              </a:xfrm>
              <a:prstGeom prst="rect">
                <a:avLst/>
              </a:prstGeom>
              <a:solidFill>
                <a:srgbClr val="CCFF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71" name="Rectangle 167"/>
              <p:cNvSpPr>
                <a:spLocks noChangeArrowheads="1"/>
              </p:cNvSpPr>
              <p:nvPr/>
            </p:nvSpPr>
            <p:spPr bwMode="auto">
              <a:xfrm>
                <a:off x="1923" y="3492"/>
                <a:ext cx="5" cy="98"/>
              </a:xfrm>
              <a:prstGeom prst="rect">
                <a:avLst/>
              </a:prstGeom>
              <a:solidFill>
                <a:srgbClr val="CBFF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72" name="Rectangle 168"/>
              <p:cNvSpPr>
                <a:spLocks noChangeArrowheads="1"/>
              </p:cNvSpPr>
              <p:nvPr/>
            </p:nvSpPr>
            <p:spPr bwMode="auto">
              <a:xfrm>
                <a:off x="1928" y="3492"/>
                <a:ext cx="5" cy="98"/>
              </a:xfrm>
              <a:prstGeom prst="rect">
                <a:avLst/>
              </a:prstGeom>
              <a:solidFill>
                <a:srgbClr val="CBFE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73" name="Rectangle 169"/>
              <p:cNvSpPr>
                <a:spLocks noChangeArrowheads="1"/>
              </p:cNvSpPr>
              <p:nvPr/>
            </p:nvSpPr>
            <p:spPr bwMode="auto">
              <a:xfrm>
                <a:off x="1933" y="3492"/>
                <a:ext cx="5" cy="98"/>
              </a:xfrm>
              <a:prstGeom prst="rect">
                <a:avLst/>
              </a:prstGeom>
              <a:solidFill>
                <a:srgbClr val="CAFE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74" name="Rectangle 170"/>
              <p:cNvSpPr>
                <a:spLocks noChangeArrowheads="1"/>
              </p:cNvSpPr>
              <p:nvPr/>
            </p:nvSpPr>
            <p:spPr bwMode="auto">
              <a:xfrm>
                <a:off x="1938" y="3492"/>
                <a:ext cx="5" cy="98"/>
              </a:xfrm>
              <a:prstGeom prst="rect">
                <a:avLst/>
              </a:prstGeom>
              <a:solidFill>
                <a:srgbClr val="C9FE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75" name="Rectangle 171"/>
              <p:cNvSpPr>
                <a:spLocks noChangeArrowheads="1"/>
              </p:cNvSpPr>
              <p:nvPr/>
            </p:nvSpPr>
            <p:spPr bwMode="auto">
              <a:xfrm>
                <a:off x="1943" y="3492"/>
                <a:ext cx="5" cy="98"/>
              </a:xfrm>
              <a:prstGeom prst="rect">
                <a:avLst/>
              </a:prstGeom>
              <a:solidFill>
                <a:srgbClr val="C8FE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76" name="Rectangle 172"/>
              <p:cNvSpPr>
                <a:spLocks noChangeArrowheads="1"/>
              </p:cNvSpPr>
              <p:nvPr/>
            </p:nvSpPr>
            <p:spPr bwMode="auto">
              <a:xfrm>
                <a:off x="1948" y="3492"/>
                <a:ext cx="6" cy="98"/>
              </a:xfrm>
              <a:prstGeom prst="rect">
                <a:avLst/>
              </a:prstGeom>
              <a:solidFill>
                <a:srgbClr val="C8FD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77" name="Rectangle 173"/>
              <p:cNvSpPr>
                <a:spLocks noChangeArrowheads="1"/>
              </p:cNvSpPr>
              <p:nvPr/>
            </p:nvSpPr>
            <p:spPr bwMode="auto">
              <a:xfrm>
                <a:off x="1954" y="3492"/>
                <a:ext cx="5" cy="98"/>
              </a:xfrm>
              <a:prstGeom prst="rect">
                <a:avLst/>
              </a:prstGeom>
              <a:solidFill>
                <a:srgbClr val="C7FDC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78" name="Rectangle 174"/>
              <p:cNvSpPr>
                <a:spLocks noChangeArrowheads="1"/>
              </p:cNvSpPr>
              <p:nvPr/>
            </p:nvSpPr>
            <p:spPr bwMode="auto">
              <a:xfrm>
                <a:off x="1959" y="3492"/>
                <a:ext cx="5" cy="98"/>
              </a:xfrm>
              <a:prstGeom prst="rect">
                <a:avLst/>
              </a:prstGeom>
              <a:solidFill>
                <a:srgbClr val="C6FDC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79" name="Rectangle 175"/>
              <p:cNvSpPr>
                <a:spLocks noChangeArrowheads="1"/>
              </p:cNvSpPr>
              <p:nvPr/>
            </p:nvSpPr>
            <p:spPr bwMode="auto">
              <a:xfrm>
                <a:off x="1964" y="3492"/>
                <a:ext cx="10" cy="98"/>
              </a:xfrm>
              <a:prstGeom prst="rect">
                <a:avLst/>
              </a:prstGeom>
              <a:solidFill>
                <a:srgbClr val="C5FC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80" name="Rectangle 176"/>
              <p:cNvSpPr>
                <a:spLocks noChangeArrowheads="1"/>
              </p:cNvSpPr>
              <p:nvPr/>
            </p:nvSpPr>
            <p:spPr bwMode="auto">
              <a:xfrm>
                <a:off x="1974" y="3492"/>
                <a:ext cx="5" cy="98"/>
              </a:xfrm>
              <a:prstGeom prst="rect">
                <a:avLst/>
              </a:prstGeom>
              <a:solidFill>
                <a:srgbClr val="C4FC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81" name="Rectangle 177"/>
              <p:cNvSpPr>
                <a:spLocks noChangeArrowheads="1"/>
              </p:cNvSpPr>
              <p:nvPr/>
            </p:nvSpPr>
            <p:spPr bwMode="auto">
              <a:xfrm>
                <a:off x="1979" y="3492"/>
                <a:ext cx="5" cy="98"/>
              </a:xfrm>
              <a:prstGeom prst="rect">
                <a:avLst/>
              </a:prstGeom>
              <a:solidFill>
                <a:srgbClr val="C3FBC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82" name="Rectangle 178"/>
              <p:cNvSpPr>
                <a:spLocks noChangeArrowheads="1"/>
              </p:cNvSpPr>
              <p:nvPr/>
            </p:nvSpPr>
            <p:spPr bwMode="auto">
              <a:xfrm>
                <a:off x="1984" y="3492"/>
                <a:ext cx="11" cy="98"/>
              </a:xfrm>
              <a:prstGeom prst="rect">
                <a:avLst/>
              </a:prstGeom>
              <a:solidFill>
                <a:srgbClr val="C2FB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83" name="Rectangle 179"/>
              <p:cNvSpPr>
                <a:spLocks noChangeArrowheads="1"/>
              </p:cNvSpPr>
              <p:nvPr/>
            </p:nvSpPr>
            <p:spPr bwMode="auto">
              <a:xfrm>
                <a:off x="1995" y="3492"/>
                <a:ext cx="5" cy="98"/>
              </a:xfrm>
              <a:prstGeom prst="rect">
                <a:avLst/>
              </a:prstGeom>
              <a:solidFill>
                <a:srgbClr val="C1FA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84" name="Rectangle 180"/>
              <p:cNvSpPr>
                <a:spLocks noChangeArrowheads="1"/>
              </p:cNvSpPr>
              <p:nvPr/>
            </p:nvSpPr>
            <p:spPr bwMode="auto">
              <a:xfrm>
                <a:off x="2000" y="3492"/>
                <a:ext cx="5" cy="98"/>
              </a:xfrm>
              <a:prstGeom prst="rect">
                <a:avLst/>
              </a:prstGeom>
              <a:solidFill>
                <a:srgbClr val="C0FA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85" name="Rectangle 181"/>
              <p:cNvSpPr>
                <a:spLocks noChangeArrowheads="1"/>
              </p:cNvSpPr>
              <p:nvPr/>
            </p:nvSpPr>
            <p:spPr bwMode="auto">
              <a:xfrm>
                <a:off x="2005" y="3492"/>
                <a:ext cx="10" cy="98"/>
              </a:xfrm>
              <a:prstGeom prst="rect">
                <a:avLst/>
              </a:prstGeom>
              <a:solidFill>
                <a:srgbClr val="BFF9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86" name="Rectangle 182"/>
              <p:cNvSpPr>
                <a:spLocks noChangeArrowheads="1"/>
              </p:cNvSpPr>
              <p:nvPr/>
            </p:nvSpPr>
            <p:spPr bwMode="auto">
              <a:xfrm>
                <a:off x="2015" y="3492"/>
                <a:ext cx="5" cy="98"/>
              </a:xfrm>
              <a:prstGeom prst="rect">
                <a:avLst/>
              </a:prstGeom>
              <a:solidFill>
                <a:srgbClr val="BEF9B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87" name="Rectangle 183"/>
              <p:cNvSpPr>
                <a:spLocks noChangeArrowheads="1"/>
              </p:cNvSpPr>
              <p:nvPr/>
            </p:nvSpPr>
            <p:spPr bwMode="auto">
              <a:xfrm>
                <a:off x="2020" y="3492"/>
                <a:ext cx="11" cy="98"/>
              </a:xfrm>
              <a:prstGeom prst="rect">
                <a:avLst/>
              </a:prstGeom>
              <a:solidFill>
                <a:srgbClr val="BDF8B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88" name="Rectangle 184"/>
              <p:cNvSpPr>
                <a:spLocks noChangeArrowheads="1"/>
              </p:cNvSpPr>
              <p:nvPr/>
            </p:nvSpPr>
            <p:spPr bwMode="auto">
              <a:xfrm>
                <a:off x="2031" y="3492"/>
                <a:ext cx="5" cy="98"/>
              </a:xfrm>
              <a:prstGeom prst="rect">
                <a:avLst/>
              </a:prstGeom>
              <a:solidFill>
                <a:srgbClr val="BCF7B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89" name="Rectangle 185"/>
              <p:cNvSpPr>
                <a:spLocks noChangeArrowheads="1"/>
              </p:cNvSpPr>
              <p:nvPr/>
            </p:nvSpPr>
            <p:spPr bwMode="auto">
              <a:xfrm>
                <a:off x="2036" y="3492"/>
                <a:ext cx="10" cy="98"/>
              </a:xfrm>
              <a:prstGeom prst="rect">
                <a:avLst/>
              </a:prstGeom>
              <a:solidFill>
                <a:srgbClr val="BBF7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90" name="Rectangle 186"/>
              <p:cNvSpPr>
                <a:spLocks noChangeArrowheads="1"/>
              </p:cNvSpPr>
              <p:nvPr/>
            </p:nvSpPr>
            <p:spPr bwMode="auto">
              <a:xfrm>
                <a:off x="2046" y="3492"/>
                <a:ext cx="5" cy="98"/>
              </a:xfrm>
              <a:prstGeom prst="rect">
                <a:avLst/>
              </a:prstGeom>
              <a:solidFill>
                <a:srgbClr val="BAF7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91" name="Rectangle 187"/>
              <p:cNvSpPr>
                <a:spLocks noChangeArrowheads="1"/>
              </p:cNvSpPr>
              <p:nvPr/>
            </p:nvSpPr>
            <p:spPr bwMode="auto">
              <a:xfrm>
                <a:off x="2051" y="3492"/>
                <a:ext cx="5" cy="98"/>
              </a:xfrm>
              <a:prstGeom prst="rect">
                <a:avLst/>
              </a:prstGeom>
              <a:solidFill>
                <a:srgbClr val="BAF6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92" name="Rectangle 188"/>
              <p:cNvSpPr>
                <a:spLocks noChangeArrowheads="1"/>
              </p:cNvSpPr>
              <p:nvPr/>
            </p:nvSpPr>
            <p:spPr bwMode="auto">
              <a:xfrm>
                <a:off x="2056" y="3492"/>
                <a:ext cx="5" cy="98"/>
              </a:xfrm>
              <a:prstGeom prst="rect">
                <a:avLst/>
              </a:prstGeom>
              <a:solidFill>
                <a:srgbClr val="B9F6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93" name="Rectangle 189"/>
              <p:cNvSpPr>
                <a:spLocks noChangeArrowheads="1"/>
              </p:cNvSpPr>
              <p:nvPr/>
            </p:nvSpPr>
            <p:spPr bwMode="auto">
              <a:xfrm>
                <a:off x="2061" y="3492"/>
                <a:ext cx="6" cy="98"/>
              </a:xfrm>
              <a:prstGeom prst="rect">
                <a:avLst/>
              </a:prstGeom>
              <a:solidFill>
                <a:srgbClr val="B8F6B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94" name="Rectangle 190"/>
              <p:cNvSpPr>
                <a:spLocks noChangeArrowheads="1"/>
              </p:cNvSpPr>
              <p:nvPr/>
            </p:nvSpPr>
            <p:spPr bwMode="auto">
              <a:xfrm>
                <a:off x="2067" y="3492"/>
                <a:ext cx="5" cy="98"/>
              </a:xfrm>
              <a:prstGeom prst="rect">
                <a:avLst/>
              </a:prstGeom>
              <a:solidFill>
                <a:srgbClr val="B8F5B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95" name="Rectangle 191"/>
              <p:cNvSpPr>
                <a:spLocks noChangeArrowheads="1"/>
              </p:cNvSpPr>
              <p:nvPr/>
            </p:nvSpPr>
            <p:spPr bwMode="auto">
              <a:xfrm>
                <a:off x="2072" y="3492"/>
                <a:ext cx="5" cy="98"/>
              </a:xfrm>
              <a:prstGeom prst="rect">
                <a:avLst/>
              </a:prstGeom>
              <a:solidFill>
                <a:srgbClr val="B7F5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96" name="Rectangle 192"/>
              <p:cNvSpPr>
                <a:spLocks noChangeArrowheads="1"/>
              </p:cNvSpPr>
              <p:nvPr/>
            </p:nvSpPr>
            <p:spPr bwMode="auto">
              <a:xfrm>
                <a:off x="2077" y="3492"/>
                <a:ext cx="5" cy="98"/>
              </a:xfrm>
              <a:prstGeom prst="rect">
                <a:avLst/>
              </a:prstGeom>
              <a:solidFill>
                <a:srgbClr val="B6F5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97" name="Rectangle 193"/>
              <p:cNvSpPr>
                <a:spLocks noChangeArrowheads="1"/>
              </p:cNvSpPr>
              <p:nvPr/>
            </p:nvSpPr>
            <p:spPr bwMode="auto">
              <a:xfrm>
                <a:off x="2082" y="3492"/>
                <a:ext cx="5" cy="98"/>
              </a:xfrm>
              <a:prstGeom prst="rect">
                <a:avLst/>
              </a:prstGeom>
              <a:solidFill>
                <a:srgbClr val="B5F5B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98" name="Rectangle 194"/>
              <p:cNvSpPr>
                <a:spLocks noChangeArrowheads="1"/>
              </p:cNvSpPr>
              <p:nvPr/>
            </p:nvSpPr>
            <p:spPr bwMode="auto">
              <a:xfrm>
                <a:off x="2087" y="3492"/>
                <a:ext cx="5" cy="98"/>
              </a:xfrm>
              <a:prstGeom prst="rect">
                <a:avLst/>
              </a:prstGeom>
              <a:solidFill>
                <a:srgbClr val="B5F4B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99" name="Rectangle 195"/>
              <p:cNvSpPr>
                <a:spLocks noChangeArrowheads="1"/>
              </p:cNvSpPr>
              <p:nvPr/>
            </p:nvSpPr>
            <p:spPr bwMode="auto">
              <a:xfrm>
                <a:off x="2092" y="3492"/>
                <a:ext cx="5" cy="98"/>
              </a:xfrm>
              <a:prstGeom prst="rect">
                <a:avLst/>
              </a:prstGeom>
              <a:solidFill>
                <a:srgbClr val="B4F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00" name="Rectangle 196"/>
              <p:cNvSpPr>
                <a:spLocks noChangeArrowheads="1"/>
              </p:cNvSpPr>
              <p:nvPr/>
            </p:nvSpPr>
            <p:spPr bwMode="auto">
              <a:xfrm>
                <a:off x="2097" y="3492"/>
                <a:ext cx="5" cy="98"/>
              </a:xfrm>
              <a:prstGeom prst="rect">
                <a:avLst/>
              </a:prstGeom>
              <a:solidFill>
                <a:srgbClr val="B3F4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01" name="Rectangle 197"/>
              <p:cNvSpPr>
                <a:spLocks noChangeArrowheads="1"/>
              </p:cNvSpPr>
              <p:nvPr/>
            </p:nvSpPr>
            <p:spPr bwMode="auto">
              <a:xfrm>
                <a:off x="2102" y="3492"/>
                <a:ext cx="11" cy="98"/>
              </a:xfrm>
              <a:prstGeom prst="rect">
                <a:avLst/>
              </a:prstGeom>
              <a:solidFill>
                <a:srgbClr val="B2F3B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02" name="Rectangle 198"/>
              <p:cNvSpPr>
                <a:spLocks noChangeArrowheads="1"/>
              </p:cNvSpPr>
              <p:nvPr/>
            </p:nvSpPr>
            <p:spPr bwMode="auto">
              <a:xfrm>
                <a:off x="2113" y="3492"/>
                <a:ext cx="5" cy="98"/>
              </a:xfrm>
              <a:prstGeom prst="rect">
                <a:avLst/>
              </a:prstGeom>
              <a:solidFill>
                <a:srgbClr val="B1F3B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03" name="Rectangle 199"/>
              <p:cNvSpPr>
                <a:spLocks noChangeArrowheads="1"/>
              </p:cNvSpPr>
              <p:nvPr/>
            </p:nvSpPr>
            <p:spPr bwMode="auto">
              <a:xfrm>
                <a:off x="2118" y="3492"/>
                <a:ext cx="5" cy="98"/>
              </a:xfrm>
              <a:prstGeom prst="rect">
                <a:avLst/>
              </a:prstGeom>
              <a:solidFill>
                <a:srgbClr val="B0F2B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04" name="Rectangle 200"/>
              <p:cNvSpPr>
                <a:spLocks noChangeArrowheads="1"/>
              </p:cNvSpPr>
              <p:nvPr/>
            </p:nvSpPr>
            <p:spPr bwMode="auto">
              <a:xfrm>
                <a:off x="2123" y="3492"/>
                <a:ext cx="10" cy="98"/>
              </a:xfrm>
              <a:prstGeom prst="rect">
                <a:avLst/>
              </a:prstGeom>
              <a:solidFill>
                <a:srgbClr val="AFF2A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05" name="Rectangle 201"/>
              <p:cNvSpPr>
                <a:spLocks noChangeArrowheads="1"/>
              </p:cNvSpPr>
              <p:nvPr/>
            </p:nvSpPr>
            <p:spPr bwMode="auto">
              <a:xfrm>
                <a:off x="2133" y="3492"/>
                <a:ext cx="5" cy="98"/>
              </a:xfrm>
              <a:prstGeom prst="rect">
                <a:avLst/>
              </a:prstGeom>
              <a:solidFill>
                <a:srgbClr val="AEF1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06" name="Rectangle 202"/>
              <p:cNvSpPr>
                <a:spLocks noChangeArrowheads="1"/>
              </p:cNvSpPr>
              <p:nvPr/>
            </p:nvSpPr>
            <p:spPr bwMode="auto">
              <a:xfrm>
                <a:off x="2138" y="3492"/>
                <a:ext cx="6" cy="98"/>
              </a:xfrm>
              <a:prstGeom prst="rect">
                <a:avLst/>
              </a:prstGeom>
              <a:solidFill>
                <a:srgbClr val="ADF1A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07" name="Rectangle 203"/>
              <p:cNvSpPr>
                <a:spLocks noChangeArrowheads="1"/>
              </p:cNvSpPr>
              <p:nvPr/>
            </p:nvSpPr>
            <p:spPr bwMode="auto">
              <a:xfrm>
                <a:off x="2144" y="3492"/>
                <a:ext cx="10" cy="98"/>
              </a:xfrm>
              <a:prstGeom prst="rect">
                <a:avLst/>
              </a:prstGeom>
              <a:solidFill>
                <a:srgbClr val="ACF0A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08" name="Rectangle 204"/>
              <p:cNvSpPr>
                <a:spLocks noChangeArrowheads="1"/>
              </p:cNvSpPr>
              <p:nvPr/>
            </p:nvSpPr>
            <p:spPr bwMode="auto">
              <a:xfrm>
                <a:off x="2154" y="3492"/>
                <a:ext cx="5" cy="98"/>
              </a:xfrm>
              <a:prstGeom prst="rect">
                <a:avLst/>
              </a:prstGeom>
              <a:solidFill>
                <a:srgbClr val="ABF0A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09" name="Rectangle 205"/>
              <p:cNvSpPr>
                <a:spLocks noChangeArrowheads="1"/>
              </p:cNvSpPr>
              <p:nvPr/>
            </p:nvSpPr>
            <p:spPr bwMode="auto">
              <a:xfrm>
                <a:off x="2159" y="3492"/>
                <a:ext cx="5" cy="98"/>
              </a:xfrm>
              <a:prstGeom prst="rect">
                <a:avLst/>
              </a:prstGeom>
              <a:solidFill>
                <a:srgbClr val="AAEFA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407"/>
            <p:cNvGrpSpPr>
              <a:grpSpLocks/>
            </p:cNvGrpSpPr>
            <p:nvPr/>
          </p:nvGrpSpPr>
          <p:grpSpPr bwMode="auto">
            <a:xfrm>
              <a:off x="1640" y="2217"/>
              <a:ext cx="3400" cy="1373"/>
              <a:chOff x="1640" y="2217"/>
              <a:chExt cx="3400" cy="1373"/>
            </a:xfrm>
          </p:grpSpPr>
          <p:sp>
            <p:nvSpPr>
              <p:cNvPr id="52514" name="Rectangle 207"/>
              <p:cNvSpPr>
                <a:spLocks noChangeArrowheads="1"/>
              </p:cNvSpPr>
              <p:nvPr/>
            </p:nvSpPr>
            <p:spPr bwMode="auto">
              <a:xfrm>
                <a:off x="2164" y="3492"/>
                <a:ext cx="5" cy="98"/>
              </a:xfrm>
              <a:prstGeom prst="rect">
                <a:avLst/>
              </a:prstGeom>
              <a:solidFill>
                <a:srgbClr val="A9EFA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15" name="Rectangle 208"/>
              <p:cNvSpPr>
                <a:spLocks noChangeArrowheads="1"/>
              </p:cNvSpPr>
              <p:nvPr/>
            </p:nvSpPr>
            <p:spPr bwMode="auto">
              <a:xfrm>
                <a:off x="2169" y="3492"/>
                <a:ext cx="5" cy="98"/>
              </a:xfrm>
              <a:prstGeom prst="rect">
                <a:avLst/>
              </a:prstGeom>
              <a:solidFill>
                <a:srgbClr val="A9EEA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16" name="Rectangle 209"/>
              <p:cNvSpPr>
                <a:spLocks noChangeArrowheads="1"/>
              </p:cNvSpPr>
              <p:nvPr/>
            </p:nvSpPr>
            <p:spPr bwMode="auto">
              <a:xfrm>
                <a:off x="2174" y="3492"/>
                <a:ext cx="6" cy="98"/>
              </a:xfrm>
              <a:prstGeom prst="rect">
                <a:avLst/>
              </a:prstGeom>
              <a:solidFill>
                <a:srgbClr val="A8EEA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17" name="Rectangle 210"/>
              <p:cNvSpPr>
                <a:spLocks noChangeArrowheads="1"/>
              </p:cNvSpPr>
              <p:nvPr/>
            </p:nvSpPr>
            <p:spPr bwMode="auto">
              <a:xfrm>
                <a:off x="2180" y="3492"/>
                <a:ext cx="5" cy="98"/>
              </a:xfrm>
              <a:prstGeom prst="rect">
                <a:avLst/>
              </a:prstGeom>
              <a:solidFill>
                <a:srgbClr val="A7EE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18" name="Rectangle 211"/>
              <p:cNvSpPr>
                <a:spLocks noChangeArrowheads="1"/>
              </p:cNvSpPr>
              <p:nvPr/>
            </p:nvSpPr>
            <p:spPr bwMode="auto">
              <a:xfrm>
                <a:off x="2185" y="3492"/>
                <a:ext cx="5" cy="98"/>
              </a:xfrm>
              <a:prstGeom prst="rect">
                <a:avLst/>
              </a:prstGeom>
              <a:solidFill>
                <a:srgbClr val="A6EEA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19" name="Rectangle 212"/>
              <p:cNvSpPr>
                <a:spLocks noChangeArrowheads="1"/>
              </p:cNvSpPr>
              <p:nvPr/>
            </p:nvSpPr>
            <p:spPr bwMode="auto">
              <a:xfrm>
                <a:off x="2190" y="3492"/>
                <a:ext cx="5" cy="98"/>
              </a:xfrm>
              <a:prstGeom prst="rect">
                <a:avLst/>
              </a:prstGeom>
              <a:solidFill>
                <a:srgbClr val="A6EDA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20" name="Rectangle 213"/>
              <p:cNvSpPr>
                <a:spLocks noChangeArrowheads="1"/>
              </p:cNvSpPr>
              <p:nvPr/>
            </p:nvSpPr>
            <p:spPr bwMode="auto">
              <a:xfrm>
                <a:off x="1640" y="3492"/>
                <a:ext cx="555" cy="98"/>
              </a:xfrm>
              <a:prstGeom prst="rect">
                <a:avLst/>
              </a:prstGeom>
              <a:noFill/>
              <a:ln w="5" cap="sq">
                <a:solidFill>
                  <a:srgbClr val="3CB37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21" name="Rectangle 214"/>
              <p:cNvSpPr>
                <a:spLocks noChangeArrowheads="1"/>
              </p:cNvSpPr>
              <p:nvPr/>
            </p:nvSpPr>
            <p:spPr bwMode="auto">
              <a:xfrm>
                <a:off x="1666" y="3508"/>
                <a:ext cx="49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eaLnBrk="1" hangingPunct="1">
                  <a:buClrTx/>
                  <a:buSzTx/>
                  <a:buFontTx/>
                  <a:buNone/>
                </a:pPr>
                <a:r>
                  <a:rPr lang="en-US" sz="700" b="1">
                    <a:solidFill>
                      <a:srgbClr val="000000"/>
                    </a:solidFill>
                    <a:latin typeface="Arial" pitchFamily="34" charset="0"/>
                  </a:rPr>
                  <a:t>grid-transformation</a:t>
                </a:r>
                <a:endParaRPr lang="en-US" sz="1800">
                  <a:solidFill>
                    <a:schemeClr val="tx1"/>
                  </a:solidFill>
                  <a:latin typeface="Arial" pitchFamily="34" charset="0"/>
                </a:endParaRPr>
              </a:p>
            </p:txBody>
          </p:sp>
          <p:sp>
            <p:nvSpPr>
              <p:cNvPr id="52522" name="Rectangle 215"/>
              <p:cNvSpPr>
                <a:spLocks noChangeArrowheads="1"/>
              </p:cNvSpPr>
              <p:nvPr/>
            </p:nvSpPr>
            <p:spPr bwMode="auto">
              <a:xfrm>
                <a:off x="2436" y="2813"/>
                <a:ext cx="663" cy="108"/>
              </a:xfrm>
              <a:prstGeom prst="rect">
                <a:avLst/>
              </a:prstGeom>
              <a:solidFill>
                <a:srgbClr val="C0B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23" name="Rectangle 216"/>
              <p:cNvSpPr>
                <a:spLocks noChangeArrowheads="1"/>
              </p:cNvSpPr>
              <p:nvPr/>
            </p:nvSpPr>
            <p:spPr bwMode="auto">
              <a:xfrm>
                <a:off x="2436" y="2813"/>
                <a:ext cx="663" cy="108"/>
              </a:xfrm>
              <a:prstGeom prst="rect">
                <a:avLst/>
              </a:prstGeom>
              <a:noFill/>
              <a:ln w="5" cap="sq">
                <a:solidFill>
                  <a:srgbClr val="C0BFC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24" name="Rectangle 217"/>
              <p:cNvSpPr>
                <a:spLocks noChangeArrowheads="1"/>
              </p:cNvSpPr>
              <p:nvPr/>
            </p:nvSpPr>
            <p:spPr bwMode="auto">
              <a:xfrm>
                <a:off x="2436" y="2716"/>
                <a:ext cx="555" cy="92"/>
              </a:xfrm>
              <a:prstGeom prst="rect">
                <a:avLst/>
              </a:prstGeom>
              <a:solidFill>
                <a:srgbClr val="C0B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25" name="Rectangle 218"/>
              <p:cNvSpPr>
                <a:spLocks noChangeArrowheads="1"/>
              </p:cNvSpPr>
              <p:nvPr/>
            </p:nvSpPr>
            <p:spPr bwMode="auto">
              <a:xfrm>
                <a:off x="2436" y="2716"/>
                <a:ext cx="555" cy="92"/>
              </a:xfrm>
              <a:prstGeom prst="rect">
                <a:avLst/>
              </a:prstGeom>
              <a:noFill/>
              <a:ln w="5" cap="sq">
                <a:solidFill>
                  <a:srgbClr val="C0BFC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26" name="Rectangle 219"/>
              <p:cNvSpPr>
                <a:spLocks noChangeArrowheads="1"/>
              </p:cNvSpPr>
              <p:nvPr/>
            </p:nvSpPr>
            <p:spPr bwMode="auto">
              <a:xfrm>
                <a:off x="2421" y="2798"/>
                <a:ext cx="667" cy="113"/>
              </a:xfrm>
              <a:prstGeom prst="rect">
                <a:avLst/>
              </a:prstGeom>
              <a:solidFill>
                <a:srgbClr val="7D9E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27" name="Rectangle 220"/>
              <p:cNvSpPr>
                <a:spLocks noChangeArrowheads="1"/>
              </p:cNvSpPr>
              <p:nvPr/>
            </p:nvSpPr>
            <p:spPr bwMode="auto">
              <a:xfrm>
                <a:off x="2421" y="2798"/>
                <a:ext cx="667" cy="113"/>
              </a:xfrm>
              <a:prstGeom prst="rect">
                <a:avLst/>
              </a:prstGeom>
              <a:noFill/>
              <a:ln w="5" cap="sq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28" name="Rectangle 221"/>
              <p:cNvSpPr>
                <a:spLocks noChangeArrowheads="1"/>
              </p:cNvSpPr>
              <p:nvPr/>
            </p:nvSpPr>
            <p:spPr bwMode="auto">
              <a:xfrm>
                <a:off x="2421" y="2700"/>
                <a:ext cx="287" cy="98"/>
              </a:xfrm>
              <a:prstGeom prst="rect">
                <a:avLst/>
              </a:prstGeom>
              <a:solidFill>
                <a:srgbClr val="7D9E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29" name="Rectangle 222"/>
              <p:cNvSpPr>
                <a:spLocks noChangeArrowheads="1"/>
              </p:cNvSpPr>
              <p:nvPr/>
            </p:nvSpPr>
            <p:spPr bwMode="auto">
              <a:xfrm>
                <a:off x="2708" y="2700"/>
                <a:ext cx="6" cy="98"/>
              </a:xfrm>
              <a:prstGeom prst="rect">
                <a:avLst/>
              </a:prstGeom>
              <a:solidFill>
                <a:srgbClr val="7D9DB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30" name="Rectangle 223"/>
              <p:cNvSpPr>
                <a:spLocks noChangeArrowheads="1"/>
              </p:cNvSpPr>
              <p:nvPr/>
            </p:nvSpPr>
            <p:spPr bwMode="auto">
              <a:xfrm>
                <a:off x="2714" y="2700"/>
                <a:ext cx="5" cy="98"/>
              </a:xfrm>
              <a:prstGeom prst="rect">
                <a:avLst/>
              </a:prstGeom>
              <a:solidFill>
                <a:srgbClr val="7D9DB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31" name="Rectangle 224"/>
              <p:cNvSpPr>
                <a:spLocks noChangeArrowheads="1"/>
              </p:cNvSpPr>
              <p:nvPr/>
            </p:nvSpPr>
            <p:spPr bwMode="auto">
              <a:xfrm>
                <a:off x="2719" y="2700"/>
                <a:ext cx="5" cy="98"/>
              </a:xfrm>
              <a:prstGeom prst="rect">
                <a:avLst/>
              </a:prstGeom>
              <a:solidFill>
                <a:srgbClr val="7D9CB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32" name="Rectangle 225"/>
              <p:cNvSpPr>
                <a:spLocks noChangeArrowheads="1"/>
              </p:cNvSpPr>
              <p:nvPr/>
            </p:nvSpPr>
            <p:spPr bwMode="auto">
              <a:xfrm>
                <a:off x="2724" y="2700"/>
                <a:ext cx="5" cy="98"/>
              </a:xfrm>
              <a:prstGeom prst="rect">
                <a:avLst/>
              </a:prstGeom>
              <a:solidFill>
                <a:srgbClr val="7D9C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33" name="Rectangle 226"/>
              <p:cNvSpPr>
                <a:spLocks noChangeArrowheads="1"/>
              </p:cNvSpPr>
              <p:nvPr/>
            </p:nvSpPr>
            <p:spPr bwMode="auto">
              <a:xfrm>
                <a:off x="2729" y="2700"/>
                <a:ext cx="5" cy="98"/>
              </a:xfrm>
              <a:prstGeom prst="rect">
                <a:avLst/>
              </a:prstGeom>
              <a:solidFill>
                <a:srgbClr val="7D9C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34" name="Rectangle 227"/>
              <p:cNvSpPr>
                <a:spLocks noChangeArrowheads="1"/>
              </p:cNvSpPr>
              <p:nvPr/>
            </p:nvSpPr>
            <p:spPr bwMode="auto">
              <a:xfrm>
                <a:off x="2734" y="2700"/>
                <a:ext cx="5" cy="98"/>
              </a:xfrm>
              <a:prstGeom prst="rect">
                <a:avLst/>
              </a:prstGeom>
              <a:solidFill>
                <a:srgbClr val="7D9B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35" name="Rectangle 228"/>
              <p:cNvSpPr>
                <a:spLocks noChangeArrowheads="1"/>
              </p:cNvSpPr>
              <p:nvPr/>
            </p:nvSpPr>
            <p:spPr bwMode="auto">
              <a:xfrm>
                <a:off x="2739" y="2700"/>
                <a:ext cx="5" cy="98"/>
              </a:xfrm>
              <a:prstGeom prst="rect">
                <a:avLst/>
              </a:prstGeom>
              <a:solidFill>
                <a:srgbClr val="7D9BB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36" name="Rectangle 229"/>
              <p:cNvSpPr>
                <a:spLocks noChangeArrowheads="1"/>
              </p:cNvSpPr>
              <p:nvPr/>
            </p:nvSpPr>
            <p:spPr bwMode="auto">
              <a:xfrm>
                <a:off x="2744" y="2700"/>
                <a:ext cx="6" cy="98"/>
              </a:xfrm>
              <a:prstGeom prst="rect">
                <a:avLst/>
              </a:prstGeom>
              <a:solidFill>
                <a:srgbClr val="7D9A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37" name="Rectangle 230"/>
              <p:cNvSpPr>
                <a:spLocks noChangeArrowheads="1"/>
              </p:cNvSpPr>
              <p:nvPr/>
            </p:nvSpPr>
            <p:spPr bwMode="auto">
              <a:xfrm>
                <a:off x="2750" y="2700"/>
                <a:ext cx="5" cy="98"/>
              </a:xfrm>
              <a:prstGeom prst="rect">
                <a:avLst/>
              </a:prstGeom>
              <a:solidFill>
                <a:srgbClr val="7D99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38" name="Rectangle 231"/>
              <p:cNvSpPr>
                <a:spLocks noChangeArrowheads="1"/>
              </p:cNvSpPr>
              <p:nvPr/>
            </p:nvSpPr>
            <p:spPr bwMode="auto">
              <a:xfrm>
                <a:off x="2755" y="2700"/>
                <a:ext cx="5" cy="98"/>
              </a:xfrm>
              <a:prstGeom prst="rect">
                <a:avLst/>
              </a:prstGeom>
              <a:solidFill>
                <a:srgbClr val="7E99B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39" name="Rectangle 232"/>
              <p:cNvSpPr>
                <a:spLocks noChangeArrowheads="1"/>
              </p:cNvSpPr>
              <p:nvPr/>
            </p:nvSpPr>
            <p:spPr bwMode="auto">
              <a:xfrm>
                <a:off x="2760" y="2700"/>
                <a:ext cx="5" cy="98"/>
              </a:xfrm>
              <a:prstGeom prst="rect">
                <a:avLst/>
              </a:prstGeom>
              <a:solidFill>
                <a:srgbClr val="7E98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40" name="Rectangle 233"/>
              <p:cNvSpPr>
                <a:spLocks noChangeArrowheads="1"/>
              </p:cNvSpPr>
              <p:nvPr/>
            </p:nvSpPr>
            <p:spPr bwMode="auto">
              <a:xfrm>
                <a:off x="2765" y="2700"/>
                <a:ext cx="5" cy="98"/>
              </a:xfrm>
              <a:prstGeom prst="rect">
                <a:avLst/>
              </a:prstGeom>
              <a:solidFill>
                <a:srgbClr val="7E98B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41" name="Rectangle 234"/>
              <p:cNvSpPr>
                <a:spLocks noChangeArrowheads="1"/>
              </p:cNvSpPr>
              <p:nvPr/>
            </p:nvSpPr>
            <p:spPr bwMode="auto">
              <a:xfrm>
                <a:off x="2770" y="2700"/>
                <a:ext cx="5" cy="98"/>
              </a:xfrm>
              <a:prstGeom prst="rect">
                <a:avLst/>
              </a:prstGeom>
              <a:solidFill>
                <a:srgbClr val="7E97B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42" name="Rectangle 235"/>
              <p:cNvSpPr>
                <a:spLocks noChangeArrowheads="1"/>
              </p:cNvSpPr>
              <p:nvPr/>
            </p:nvSpPr>
            <p:spPr bwMode="auto">
              <a:xfrm>
                <a:off x="2775" y="2700"/>
                <a:ext cx="5" cy="98"/>
              </a:xfrm>
              <a:prstGeom prst="rect">
                <a:avLst/>
              </a:prstGeom>
              <a:solidFill>
                <a:srgbClr val="7E97B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43" name="Rectangle 236"/>
              <p:cNvSpPr>
                <a:spLocks noChangeArrowheads="1"/>
              </p:cNvSpPr>
              <p:nvPr/>
            </p:nvSpPr>
            <p:spPr bwMode="auto">
              <a:xfrm>
                <a:off x="2780" y="2700"/>
                <a:ext cx="5" cy="98"/>
              </a:xfrm>
              <a:prstGeom prst="rect">
                <a:avLst/>
              </a:prstGeom>
              <a:solidFill>
                <a:srgbClr val="7E96A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44" name="Rectangle 237"/>
              <p:cNvSpPr>
                <a:spLocks noChangeArrowheads="1"/>
              </p:cNvSpPr>
              <p:nvPr/>
            </p:nvSpPr>
            <p:spPr bwMode="auto">
              <a:xfrm>
                <a:off x="2785" y="2700"/>
                <a:ext cx="6" cy="98"/>
              </a:xfrm>
              <a:prstGeom prst="rect">
                <a:avLst/>
              </a:prstGeom>
              <a:solidFill>
                <a:srgbClr val="7E96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45" name="Rectangle 238"/>
              <p:cNvSpPr>
                <a:spLocks noChangeArrowheads="1"/>
              </p:cNvSpPr>
              <p:nvPr/>
            </p:nvSpPr>
            <p:spPr bwMode="auto">
              <a:xfrm>
                <a:off x="2791" y="2700"/>
                <a:ext cx="5" cy="98"/>
              </a:xfrm>
              <a:prstGeom prst="rect">
                <a:avLst/>
              </a:prstGeom>
              <a:solidFill>
                <a:srgbClr val="7E95A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46" name="Rectangle 239"/>
              <p:cNvSpPr>
                <a:spLocks noChangeArrowheads="1"/>
              </p:cNvSpPr>
              <p:nvPr/>
            </p:nvSpPr>
            <p:spPr bwMode="auto">
              <a:xfrm>
                <a:off x="2796" y="2700"/>
                <a:ext cx="5" cy="98"/>
              </a:xfrm>
              <a:prstGeom prst="rect">
                <a:avLst/>
              </a:prstGeom>
              <a:solidFill>
                <a:srgbClr val="7E95A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47" name="Rectangle 240"/>
              <p:cNvSpPr>
                <a:spLocks noChangeArrowheads="1"/>
              </p:cNvSpPr>
              <p:nvPr/>
            </p:nvSpPr>
            <p:spPr bwMode="auto">
              <a:xfrm>
                <a:off x="2801" y="2700"/>
                <a:ext cx="5" cy="98"/>
              </a:xfrm>
              <a:prstGeom prst="rect">
                <a:avLst/>
              </a:prstGeom>
              <a:solidFill>
                <a:srgbClr val="7E94A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48" name="Rectangle 241"/>
              <p:cNvSpPr>
                <a:spLocks noChangeArrowheads="1"/>
              </p:cNvSpPr>
              <p:nvPr/>
            </p:nvSpPr>
            <p:spPr bwMode="auto">
              <a:xfrm>
                <a:off x="2806" y="2700"/>
                <a:ext cx="5" cy="98"/>
              </a:xfrm>
              <a:prstGeom prst="rect">
                <a:avLst/>
              </a:prstGeom>
              <a:solidFill>
                <a:srgbClr val="7E94A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49" name="Rectangle 242"/>
              <p:cNvSpPr>
                <a:spLocks noChangeArrowheads="1"/>
              </p:cNvSpPr>
              <p:nvPr/>
            </p:nvSpPr>
            <p:spPr bwMode="auto">
              <a:xfrm>
                <a:off x="2811" y="2700"/>
                <a:ext cx="5" cy="98"/>
              </a:xfrm>
              <a:prstGeom prst="rect">
                <a:avLst/>
              </a:prstGeom>
              <a:solidFill>
                <a:srgbClr val="7E93A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50" name="Rectangle 243"/>
              <p:cNvSpPr>
                <a:spLocks noChangeArrowheads="1"/>
              </p:cNvSpPr>
              <p:nvPr/>
            </p:nvSpPr>
            <p:spPr bwMode="auto">
              <a:xfrm>
                <a:off x="2816" y="2700"/>
                <a:ext cx="5" cy="98"/>
              </a:xfrm>
              <a:prstGeom prst="rect">
                <a:avLst/>
              </a:prstGeom>
              <a:solidFill>
                <a:srgbClr val="7E93A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51" name="Rectangle 244"/>
              <p:cNvSpPr>
                <a:spLocks noChangeArrowheads="1"/>
              </p:cNvSpPr>
              <p:nvPr/>
            </p:nvSpPr>
            <p:spPr bwMode="auto">
              <a:xfrm>
                <a:off x="2821" y="2700"/>
                <a:ext cx="6" cy="98"/>
              </a:xfrm>
              <a:prstGeom prst="rect">
                <a:avLst/>
              </a:prstGeom>
              <a:solidFill>
                <a:srgbClr val="7E92A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52" name="Rectangle 245"/>
              <p:cNvSpPr>
                <a:spLocks noChangeArrowheads="1"/>
              </p:cNvSpPr>
              <p:nvPr/>
            </p:nvSpPr>
            <p:spPr bwMode="auto">
              <a:xfrm>
                <a:off x="2827" y="2700"/>
                <a:ext cx="5" cy="98"/>
              </a:xfrm>
              <a:prstGeom prst="rect">
                <a:avLst/>
              </a:prstGeom>
              <a:solidFill>
                <a:srgbClr val="7F92A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53" name="Rectangle 246"/>
              <p:cNvSpPr>
                <a:spLocks noChangeArrowheads="1"/>
              </p:cNvSpPr>
              <p:nvPr/>
            </p:nvSpPr>
            <p:spPr bwMode="auto">
              <a:xfrm>
                <a:off x="2832" y="2700"/>
                <a:ext cx="5" cy="98"/>
              </a:xfrm>
              <a:prstGeom prst="rect">
                <a:avLst/>
              </a:prstGeom>
              <a:solidFill>
                <a:srgbClr val="7F91A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54" name="Rectangle 247"/>
              <p:cNvSpPr>
                <a:spLocks noChangeArrowheads="1"/>
              </p:cNvSpPr>
              <p:nvPr/>
            </p:nvSpPr>
            <p:spPr bwMode="auto">
              <a:xfrm>
                <a:off x="2837" y="2700"/>
                <a:ext cx="5" cy="98"/>
              </a:xfrm>
              <a:prstGeom prst="rect">
                <a:avLst/>
              </a:prstGeom>
              <a:solidFill>
                <a:srgbClr val="7F90A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55" name="Rectangle 248"/>
              <p:cNvSpPr>
                <a:spLocks noChangeArrowheads="1"/>
              </p:cNvSpPr>
              <p:nvPr/>
            </p:nvSpPr>
            <p:spPr bwMode="auto">
              <a:xfrm>
                <a:off x="2842" y="2700"/>
                <a:ext cx="5" cy="98"/>
              </a:xfrm>
              <a:prstGeom prst="rect">
                <a:avLst/>
              </a:prstGeom>
              <a:solidFill>
                <a:srgbClr val="7F90A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56" name="Rectangle 249"/>
              <p:cNvSpPr>
                <a:spLocks noChangeArrowheads="1"/>
              </p:cNvSpPr>
              <p:nvPr/>
            </p:nvSpPr>
            <p:spPr bwMode="auto">
              <a:xfrm>
                <a:off x="2847" y="2700"/>
                <a:ext cx="5" cy="98"/>
              </a:xfrm>
              <a:prstGeom prst="rect">
                <a:avLst/>
              </a:prstGeom>
              <a:solidFill>
                <a:srgbClr val="7F8F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57" name="Rectangle 250"/>
              <p:cNvSpPr>
                <a:spLocks noChangeArrowheads="1"/>
              </p:cNvSpPr>
              <p:nvPr/>
            </p:nvSpPr>
            <p:spPr bwMode="auto">
              <a:xfrm>
                <a:off x="2852" y="2700"/>
                <a:ext cx="5" cy="98"/>
              </a:xfrm>
              <a:prstGeom prst="rect">
                <a:avLst/>
              </a:prstGeom>
              <a:solidFill>
                <a:srgbClr val="7F8F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58" name="Rectangle 251"/>
              <p:cNvSpPr>
                <a:spLocks noChangeArrowheads="1"/>
              </p:cNvSpPr>
              <p:nvPr/>
            </p:nvSpPr>
            <p:spPr bwMode="auto">
              <a:xfrm>
                <a:off x="2857" y="2700"/>
                <a:ext cx="6" cy="98"/>
              </a:xfrm>
              <a:prstGeom prst="rect">
                <a:avLst/>
              </a:prstGeom>
              <a:solidFill>
                <a:srgbClr val="7F8F9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59" name="Rectangle 252"/>
              <p:cNvSpPr>
                <a:spLocks noChangeArrowheads="1"/>
              </p:cNvSpPr>
              <p:nvPr/>
            </p:nvSpPr>
            <p:spPr bwMode="auto">
              <a:xfrm>
                <a:off x="2863" y="2700"/>
                <a:ext cx="5" cy="98"/>
              </a:xfrm>
              <a:prstGeom prst="rect">
                <a:avLst/>
              </a:prstGeom>
              <a:solidFill>
                <a:srgbClr val="7F8E9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60" name="Rectangle 253"/>
              <p:cNvSpPr>
                <a:spLocks noChangeArrowheads="1"/>
              </p:cNvSpPr>
              <p:nvPr/>
            </p:nvSpPr>
            <p:spPr bwMode="auto">
              <a:xfrm>
                <a:off x="2868" y="2700"/>
                <a:ext cx="5" cy="98"/>
              </a:xfrm>
              <a:prstGeom prst="rect">
                <a:avLst/>
              </a:prstGeom>
              <a:solidFill>
                <a:srgbClr val="7F8E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61" name="Rectangle 254"/>
              <p:cNvSpPr>
                <a:spLocks noChangeArrowheads="1"/>
              </p:cNvSpPr>
              <p:nvPr/>
            </p:nvSpPr>
            <p:spPr bwMode="auto">
              <a:xfrm>
                <a:off x="2873" y="2700"/>
                <a:ext cx="5" cy="98"/>
              </a:xfrm>
              <a:prstGeom prst="rect">
                <a:avLst/>
              </a:prstGeom>
              <a:solidFill>
                <a:srgbClr val="7F8D9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62" name="Rectangle 255"/>
              <p:cNvSpPr>
                <a:spLocks noChangeArrowheads="1"/>
              </p:cNvSpPr>
              <p:nvPr/>
            </p:nvSpPr>
            <p:spPr bwMode="auto">
              <a:xfrm>
                <a:off x="2878" y="2700"/>
                <a:ext cx="5" cy="98"/>
              </a:xfrm>
              <a:prstGeom prst="rect">
                <a:avLst/>
              </a:prstGeom>
              <a:solidFill>
                <a:srgbClr val="7F8D9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63" name="Rectangle 256"/>
              <p:cNvSpPr>
                <a:spLocks noChangeArrowheads="1"/>
              </p:cNvSpPr>
              <p:nvPr/>
            </p:nvSpPr>
            <p:spPr bwMode="auto">
              <a:xfrm>
                <a:off x="2883" y="2700"/>
                <a:ext cx="5" cy="98"/>
              </a:xfrm>
              <a:prstGeom prst="rect">
                <a:avLst/>
              </a:prstGeom>
              <a:solidFill>
                <a:srgbClr val="7F8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64" name="Rectangle 257"/>
              <p:cNvSpPr>
                <a:spLocks noChangeArrowheads="1"/>
              </p:cNvSpPr>
              <p:nvPr/>
            </p:nvSpPr>
            <p:spPr bwMode="auto">
              <a:xfrm>
                <a:off x="2888" y="2700"/>
                <a:ext cx="5" cy="98"/>
              </a:xfrm>
              <a:prstGeom prst="rect">
                <a:avLst/>
              </a:prstGeom>
              <a:solidFill>
                <a:srgbClr val="7F8C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65" name="Rectangle 258"/>
              <p:cNvSpPr>
                <a:spLocks noChangeArrowheads="1"/>
              </p:cNvSpPr>
              <p:nvPr/>
            </p:nvSpPr>
            <p:spPr bwMode="auto">
              <a:xfrm>
                <a:off x="2893" y="2700"/>
                <a:ext cx="5" cy="98"/>
              </a:xfrm>
              <a:prstGeom prst="rect">
                <a:avLst/>
              </a:prstGeom>
              <a:solidFill>
                <a:srgbClr val="7F8B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66" name="Rectangle 259"/>
              <p:cNvSpPr>
                <a:spLocks noChangeArrowheads="1"/>
              </p:cNvSpPr>
              <p:nvPr/>
            </p:nvSpPr>
            <p:spPr bwMode="auto">
              <a:xfrm>
                <a:off x="2898" y="2700"/>
                <a:ext cx="6" cy="98"/>
              </a:xfrm>
              <a:prstGeom prst="rect">
                <a:avLst/>
              </a:prstGeom>
              <a:solidFill>
                <a:srgbClr val="7F8A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67" name="Rectangle 260"/>
              <p:cNvSpPr>
                <a:spLocks noChangeArrowheads="1"/>
              </p:cNvSpPr>
              <p:nvPr/>
            </p:nvSpPr>
            <p:spPr bwMode="auto">
              <a:xfrm>
                <a:off x="2904" y="2700"/>
                <a:ext cx="5" cy="98"/>
              </a:xfrm>
              <a:prstGeom prst="rect">
                <a:avLst/>
              </a:prstGeom>
              <a:solidFill>
                <a:srgbClr val="7F8A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68" name="Rectangle 261"/>
              <p:cNvSpPr>
                <a:spLocks noChangeArrowheads="1"/>
              </p:cNvSpPr>
              <p:nvPr/>
            </p:nvSpPr>
            <p:spPr bwMode="auto">
              <a:xfrm>
                <a:off x="2909" y="2700"/>
                <a:ext cx="5" cy="98"/>
              </a:xfrm>
              <a:prstGeom prst="rect">
                <a:avLst/>
              </a:prstGeom>
              <a:solidFill>
                <a:srgbClr val="7F89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69" name="Rectangle 262"/>
              <p:cNvSpPr>
                <a:spLocks noChangeArrowheads="1"/>
              </p:cNvSpPr>
              <p:nvPr/>
            </p:nvSpPr>
            <p:spPr bwMode="auto">
              <a:xfrm>
                <a:off x="2914" y="2700"/>
                <a:ext cx="5" cy="98"/>
              </a:xfrm>
              <a:prstGeom prst="rect">
                <a:avLst/>
              </a:prstGeom>
              <a:solidFill>
                <a:srgbClr val="7F89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70" name="Rectangle 263"/>
              <p:cNvSpPr>
                <a:spLocks noChangeArrowheads="1"/>
              </p:cNvSpPr>
              <p:nvPr/>
            </p:nvSpPr>
            <p:spPr bwMode="auto">
              <a:xfrm>
                <a:off x="2919" y="2700"/>
                <a:ext cx="5" cy="98"/>
              </a:xfrm>
              <a:prstGeom prst="rect">
                <a:avLst/>
              </a:prstGeom>
              <a:solidFill>
                <a:srgbClr val="7F88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71" name="Rectangle 264"/>
              <p:cNvSpPr>
                <a:spLocks noChangeArrowheads="1"/>
              </p:cNvSpPr>
              <p:nvPr/>
            </p:nvSpPr>
            <p:spPr bwMode="auto">
              <a:xfrm>
                <a:off x="2924" y="2700"/>
                <a:ext cx="5" cy="98"/>
              </a:xfrm>
              <a:prstGeom prst="rect">
                <a:avLst/>
              </a:prstGeom>
              <a:solidFill>
                <a:srgbClr val="7F8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72" name="Rectangle 265"/>
              <p:cNvSpPr>
                <a:spLocks noChangeArrowheads="1"/>
              </p:cNvSpPr>
              <p:nvPr/>
            </p:nvSpPr>
            <p:spPr bwMode="auto">
              <a:xfrm>
                <a:off x="2929" y="2700"/>
                <a:ext cx="5" cy="98"/>
              </a:xfrm>
              <a:prstGeom prst="rect">
                <a:avLst/>
              </a:prstGeom>
              <a:solidFill>
                <a:srgbClr val="8087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73" name="Rectangle 266"/>
              <p:cNvSpPr>
                <a:spLocks noChangeArrowheads="1"/>
              </p:cNvSpPr>
              <p:nvPr/>
            </p:nvSpPr>
            <p:spPr bwMode="auto">
              <a:xfrm>
                <a:off x="2934" y="2700"/>
                <a:ext cx="6" cy="98"/>
              </a:xfrm>
              <a:prstGeom prst="rect">
                <a:avLst/>
              </a:prstGeom>
              <a:solidFill>
                <a:srgbClr val="8087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74" name="Rectangle 267"/>
              <p:cNvSpPr>
                <a:spLocks noChangeArrowheads="1"/>
              </p:cNvSpPr>
              <p:nvPr/>
            </p:nvSpPr>
            <p:spPr bwMode="auto">
              <a:xfrm>
                <a:off x="2940" y="2700"/>
                <a:ext cx="5" cy="98"/>
              </a:xfrm>
              <a:prstGeom prst="rect">
                <a:avLst/>
              </a:prstGeom>
              <a:solidFill>
                <a:srgbClr val="80878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75" name="Rectangle 268"/>
              <p:cNvSpPr>
                <a:spLocks noChangeArrowheads="1"/>
              </p:cNvSpPr>
              <p:nvPr/>
            </p:nvSpPr>
            <p:spPr bwMode="auto">
              <a:xfrm>
                <a:off x="2945" y="2700"/>
                <a:ext cx="5" cy="98"/>
              </a:xfrm>
              <a:prstGeom prst="rect">
                <a:avLst/>
              </a:prstGeom>
              <a:solidFill>
                <a:srgbClr val="8086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76" name="Rectangle 269"/>
              <p:cNvSpPr>
                <a:spLocks noChangeArrowheads="1"/>
              </p:cNvSpPr>
              <p:nvPr/>
            </p:nvSpPr>
            <p:spPr bwMode="auto">
              <a:xfrm>
                <a:off x="2950" y="2700"/>
                <a:ext cx="5" cy="98"/>
              </a:xfrm>
              <a:prstGeom prst="rect">
                <a:avLst/>
              </a:prstGeom>
              <a:solidFill>
                <a:srgbClr val="808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77" name="Rectangle 270"/>
              <p:cNvSpPr>
                <a:spLocks noChangeArrowheads="1"/>
              </p:cNvSpPr>
              <p:nvPr/>
            </p:nvSpPr>
            <p:spPr bwMode="auto">
              <a:xfrm>
                <a:off x="2955" y="2700"/>
                <a:ext cx="5" cy="98"/>
              </a:xfrm>
              <a:prstGeom prst="rect">
                <a:avLst/>
              </a:prstGeom>
              <a:solidFill>
                <a:srgbClr val="808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78" name="Rectangle 271"/>
              <p:cNvSpPr>
                <a:spLocks noChangeArrowheads="1"/>
              </p:cNvSpPr>
              <p:nvPr/>
            </p:nvSpPr>
            <p:spPr bwMode="auto">
              <a:xfrm>
                <a:off x="2960" y="2700"/>
                <a:ext cx="5" cy="98"/>
              </a:xfrm>
              <a:prstGeom prst="rect">
                <a:avLst/>
              </a:prstGeom>
              <a:solidFill>
                <a:srgbClr val="808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79" name="Rectangle 272"/>
              <p:cNvSpPr>
                <a:spLocks noChangeArrowheads="1"/>
              </p:cNvSpPr>
              <p:nvPr/>
            </p:nvSpPr>
            <p:spPr bwMode="auto">
              <a:xfrm>
                <a:off x="2965" y="2700"/>
                <a:ext cx="5" cy="98"/>
              </a:xfrm>
              <a:prstGeom prst="rect">
                <a:avLst/>
              </a:prstGeom>
              <a:solidFill>
                <a:srgbClr val="8084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80" name="Rectangle 273"/>
              <p:cNvSpPr>
                <a:spLocks noChangeArrowheads="1"/>
              </p:cNvSpPr>
              <p:nvPr/>
            </p:nvSpPr>
            <p:spPr bwMode="auto">
              <a:xfrm>
                <a:off x="2970" y="2700"/>
                <a:ext cx="5" cy="98"/>
              </a:xfrm>
              <a:prstGeom prst="rect">
                <a:avLst/>
              </a:prstGeom>
              <a:solidFill>
                <a:srgbClr val="8083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81" name="Rectangle 274"/>
              <p:cNvSpPr>
                <a:spLocks noChangeArrowheads="1"/>
              </p:cNvSpPr>
              <p:nvPr/>
            </p:nvSpPr>
            <p:spPr bwMode="auto">
              <a:xfrm>
                <a:off x="2975" y="2700"/>
                <a:ext cx="6" cy="98"/>
              </a:xfrm>
              <a:prstGeom prst="rect">
                <a:avLst/>
              </a:prstGeom>
              <a:solidFill>
                <a:srgbClr val="8083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82" name="Rectangle 275"/>
              <p:cNvSpPr>
                <a:spLocks noChangeArrowheads="1"/>
              </p:cNvSpPr>
              <p:nvPr/>
            </p:nvSpPr>
            <p:spPr bwMode="auto">
              <a:xfrm>
                <a:off x="2421" y="2700"/>
                <a:ext cx="560" cy="98"/>
              </a:xfrm>
              <a:prstGeom prst="rect">
                <a:avLst/>
              </a:prstGeom>
              <a:noFill/>
              <a:ln w="5" cap="sq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83" name="Rectangle 276"/>
              <p:cNvSpPr>
                <a:spLocks noChangeArrowheads="1"/>
              </p:cNvSpPr>
              <p:nvPr/>
            </p:nvSpPr>
            <p:spPr bwMode="auto">
              <a:xfrm>
                <a:off x="2447" y="2716"/>
                <a:ext cx="499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eaLnBrk="1" hangingPunct="1">
                  <a:buClrTx/>
                  <a:buSzTx/>
                  <a:buFontTx/>
                  <a:buNone/>
                </a:pPr>
                <a:r>
                  <a:rPr lang="en-US" sz="700" b="1">
                    <a:solidFill>
                      <a:srgbClr val="000000"/>
                    </a:solidFill>
                    <a:latin typeface="Arial" pitchFamily="34" charset="0"/>
                  </a:rPr>
                  <a:t>discrete-pointcloud</a:t>
                </a:r>
                <a:endParaRPr lang="en-US" sz="1800">
                  <a:solidFill>
                    <a:schemeClr val="tx1"/>
                  </a:solidFill>
                  <a:latin typeface="Arial" pitchFamily="34" charset="0"/>
                </a:endParaRPr>
              </a:p>
            </p:txBody>
          </p:sp>
          <p:sp>
            <p:nvSpPr>
              <p:cNvPr id="52584" name="Rectangle 277"/>
              <p:cNvSpPr>
                <a:spLocks noChangeArrowheads="1"/>
              </p:cNvSpPr>
              <p:nvPr/>
            </p:nvSpPr>
            <p:spPr bwMode="auto">
              <a:xfrm>
                <a:off x="2441" y="3276"/>
                <a:ext cx="663" cy="113"/>
              </a:xfrm>
              <a:prstGeom prst="rect">
                <a:avLst/>
              </a:prstGeom>
              <a:solidFill>
                <a:srgbClr val="C0B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85" name="Rectangle 278"/>
              <p:cNvSpPr>
                <a:spLocks noChangeArrowheads="1"/>
              </p:cNvSpPr>
              <p:nvPr/>
            </p:nvSpPr>
            <p:spPr bwMode="auto">
              <a:xfrm>
                <a:off x="2441" y="3276"/>
                <a:ext cx="663" cy="113"/>
              </a:xfrm>
              <a:prstGeom prst="rect">
                <a:avLst/>
              </a:prstGeom>
              <a:noFill/>
              <a:ln w="5" cap="sq">
                <a:solidFill>
                  <a:srgbClr val="C0BFC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86" name="Rectangle 279"/>
              <p:cNvSpPr>
                <a:spLocks noChangeArrowheads="1"/>
              </p:cNvSpPr>
              <p:nvPr/>
            </p:nvSpPr>
            <p:spPr bwMode="auto">
              <a:xfrm>
                <a:off x="2441" y="3179"/>
                <a:ext cx="534" cy="92"/>
              </a:xfrm>
              <a:prstGeom prst="rect">
                <a:avLst/>
              </a:prstGeom>
              <a:solidFill>
                <a:srgbClr val="C0B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87" name="Rectangle 280"/>
              <p:cNvSpPr>
                <a:spLocks noChangeArrowheads="1"/>
              </p:cNvSpPr>
              <p:nvPr/>
            </p:nvSpPr>
            <p:spPr bwMode="auto">
              <a:xfrm>
                <a:off x="2441" y="3179"/>
                <a:ext cx="534" cy="92"/>
              </a:xfrm>
              <a:prstGeom prst="rect">
                <a:avLst/>
              </a:prstGeom>
              <a:noFill/>
              <a:ln w="5" cap="sq">
                <a:solidFill>
                  <a:srgbClr val="C0BFC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88" name="Rectangle 281"/>
              <p:cNvSpPr>
                <a:spLocks noChangeArrowheads="1"/>
              </p:cNvSpPr>
              <p:nvPr/>
            </p:nvSpPr>
            <p:spPr bwMode="auto">
              <a:xfrm>
                <a:off x="2426" y="3261"/>
                <a:ext cx="668" cy="118"/>
              </a:xfrm>
              <a:prstGeom prst="rect">
                <a:avLst/>
              </a:prstGeom>
              <a:solidFill>
                <a:srgbClr val="7D9E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89" name="Rectangle 282"/>
              <p:cNvSpPr>
                <a:spLocks noChangeArrowheads="1"/>
              </p:cNvSpPr>
              <p:nvPr/>
            </p:nvSpPr>
            <p:spPr bwMode="auto">
              <a:xfrm>
                <a:off x="2426" y="3261"/>
                <a:ext cx="668" cy="118"/>
              </a:xfrm>
              <a:prstGeom prst="rect">
                <a:avLst/>
              </a:prstGeom>
              <a:noFill/>
              <a:ln w="5" cap="sq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90" name="Rectangle 283"/>
              <p:cNvSpPr>
                <a:spLocks noChangeArrowheads="1"/>
              </p:cNvSpPr>
              <p:nvPr/>
            </p:nvSpPr>
            <p:spPr bwMode="auto">
              <a:xfrm>
                <a:off x="2426" y="3163"/>
                <a:ext cx="272" cy="98"/>
              </a:xfrm>
              <a:prstGeom prst="rect">
                <a:avLst/>
              </a:prstGeom>
              <a:solidFill>
                <a:srgbClr val="7D9E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91" name="Rectangle 284"/>
              <p:cNvSpPr>
                <a:spLocks noChangeArrowheads="1"/>
              </p:cNvSpPr>
              <p:nvPr/>
            </p:nvSpPr>
            <p:spPr bwMode="auto">
              <a:xfrm>
                <a:off x="2698" y="3163"/>
                <a:ext cx="5" cy="98"/>
              </a:xfrm>
              <a:prstGeom prst="rect">
                <a:avLst/>
              </a:prstGeom>
              <a:solidFill>
                <a:srgbClr val="7D9E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92" name="Rectangle 285"/>
              <p:cNvSpPr>
                <a:spLocks noChangeArrowheads="1"/>
              </p:cNvSpPr>
              <p:nvPr/>
            </p:nvSpPr>
            <p:spPr bwMode="auto">
              <a:xfrm>
                <a:off x="2703" y="3163"/>
                <a:ext cx="5" cy="98"/>
              </a:xfrm>
              <a:prstGeom prst="rect">
                <a:avLst/>
              </a:prstGeom>
              <a:solidFill>
                <a:srgbClr val="7D9DB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93" name="Rectangle 286"/>
              <p:cNvSpPr>
                <a:spLocks noChangeArrowheads="1"/>
              </p:cNvSpPr>
              <p:nvPr/>
            </p:nvSpPr>
            <p:spPr bwMode="auto">
              <a:xfrm>
                <a:off x="2708" y="3163"/>
                <a:ext cx="6" cy="98"/>
              </a:xfrm>
              <a:prstGeom prst="rect">
                <a:avLst/>
              </a:prstGeom>
              <a:solidFill>
                <a:srgbClr val="7D9DB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94" name="Rectangle 287"/>
              <p:cNvSpPr>
                <a:spLocks noChangeArrowheads="1"/>
              </p:cNvSpPr>
              <p:nvPr/>
            </p:nvSpPr>
            <p:spPr bwMode="auto">
              <a:xfrm>
                <a:off x="2714" y="3163"/>
                <a:ext cx="5" cy="98"/>
              </a:xfrm>
              <a:prstGeom prst="rect">
                <a:avLst/>
              </a:prstGeom>
              <a:solidFill>
                <a:srgbClr val="7D9CB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95" name="Rectangle 288"/>
              <p:cNvSpPr>
                <a:spLocks noChangeArrowheads="1"/>
              </p:cNvSpPr>
              <p:nvPr/>
            </p:nvSpPr>
            <p:spPr bwMode="auto">
              <a:xfrm>
                <a:off x="2719" y="3163"/>
                <a:ext cx="5" cy="98"/>
              </a:xfrm>
              <a:prstGeom prst="rect">
                <a:avLst/>
              </a:prstGeom>
              <a:solidFill>
                <a:srgbClr val="7D9C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96" name="Rectangle 289"/>
              <p:cNvSpPr>
                <a:spLocks noChangeArrowheads="1"/>
              </p:cNvSpPr>
              <p:nvPr/>
            </p:nvSpPr>
            <p:spPr bwMode="auto">
              <a:xfrm>
                <a:off x="2724" y="3163"/>
                <a:ext cx="5" cy="98"/>
              </a:xfrm>
              <a:prstGeom prst="rect">
                <a:avLst/>
              </a:prstGeom>
              <a:solidFill>
                <a:srgbClr val="7D9B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97" name="Rectangle 290"/>
              <p:cNvSpPr>
                <a:spLocks noChangeArrowheads="1"/>
              </p:cNvSpPr>
              <p:nvPr/>
            </p:nvSpPr>
            <p:spPr bwMode="auto">
              <a:xfrm>
                <a:off x="2729" y="3163"/>
                <a:ext cx="5" cy="98"/>
              </a:xfrm>
              <a:prstGeom prst="rect">
                <a:avLst/>
              </a:prstGeom>
              <a:solidFill>
                <a:srgbClr val="7D9B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98" name="Rectangle 291"/>
              <p:cNvSpPr>
                <a:spLocks noChangeArrowheads="1"/>
              </p:cNvSpPr>
              <p:nvPr/>
            </p:nvSpPr>
            <p:spPr bwMode="auto">
              <a:xfrm>
                <a:off x="2734" y="3163"/>
                <a:ext cx="5" cy="98"/>
              </a:xfrm>
              <a:prstGeom prst="rect">
                <a:avLst/>
              </a:prstGeom>
              <a:solidFill>
                <a:srgbClr val="7D9AB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99" name="Rectangle 292"/>
              <p:cNvSpPr>
                <a:spLocks noChangeArrowheads="1"/>
              </p:cNvSpPr>
              <p:nvPr/>
            </p:nvSpPr>
            <p:spPr bwMode="auto">
              <a:xfrm>
                <a:off x="2739" y="3163"/>
                <a:ext cx="5" cy="98"/>
              </a:xfrm>
              <a:prstGeom prst="rect">
                <a:avLst/>
              </a:prstGeom>
              <a:solidFill>
                <a:srgbClr val="7D9A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00" name="Rectangle 293"/>
              <p:cNvSpPr>
                <a:spLocks noChangeArrowheads="1"/>
              </p:cNvSpPr>
              <p:nvPr/>
            </p:nvSpPr>
            <p:spPr bwMode="auto">
              <a:xfrm>
                <a:off x="2744" y="3163"/>
                <a:ext cx="6" cy="98"/>
              </a:xfrm>
              <a:prstGeom prst="rect">
                <a:avLst/>
              </a:prstGeom>
              <a:solidFill>
                <a:srgbClr val="7D99B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01" name="Rectangle 294"/>
              <p:cNvSpPr>
                <a:spLocks noChangeArrowheads="1"/>
              </p:cNvSpPr>
              <p:nvPr/>
            </p:nvSpPr>
            <p:spPr bwMode="auto">
              <a:xfrm>
                <a:off x="2750" y="3163"/>
                <a:ext cx="5" cy="98"/>
              </a:xfrm>
              <a:prstGeom prst="rect">
                <a:avLst/>
              </a:prstGeom>
              <a:solidFill>
                <a:srgbClr val="7E99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02" name="Rectangle 295"/>
              <p:cNvSpPr>
                <a:spLocks noChangeArrowheads="1"/>
              </p:cNvSpPr>
              <p:nvPr/>
            </p:nvSpPr>
            <p:spPr bwMode="auto">
              <a:xfrm>
                <a:off x="2755" y="3163"/>
                <a:ext cx="5" cy="98"/>
              </a:xfrm>
              <a:prstGeom prst="rect">
                <a:avLst/>
              </a:prstGeom>
              <a:solidFill>
                <a:srgbClr val="7E98B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03" name="Rectangle 296"/>
              <p:cNvSpPr>
                <a:spLocks noChangeArrowheads="1"/>
              </p:cNvSpPr>
              <p:nvPr/>
            </p:nvSpPr>
            <p:spPr bwMode="auto">
              <a:xfrm>
                <a:off x="2760" y="3163"/>
                <a:ext cx="5" cy="98"/>
              </a:xfrm>
              <a:prstGeom prst="rect">
                <a:avLst/>
              </a:prstGeom>
              <a:solidFill>
                <a:srgbClr val="7E97B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04" name="Rectangle 297"/>
              <p:cNvSpPr>
                <a:spLocks noChangeArrowheads="1"/>
              </p:cNvSpPr>
              <p:nvPr/>
            </p:nvSpPr>
            <p:spPr bwMode="auto">
              <a:xfrm>
                <a:off x="2765" y="3163"/>
                <a:ext cx="5" cy="98"/>
              </a:xfrm>
              <a:prstGeom prst="rect">
                <a:avLst/>
              </a:prstGeom>
              <a:solidFill>
                <a:srgbClr val="7E97B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05" name="Rectangle 298"/>
              <p:cNvSpPr>
                <a:spLocks noChangeArrowheads="1"/>
              </p:cNvSpPr>
              <p:nvPr/>
            </p:nvSpPr>
            <p:spPr bwMode="auto">
              <a:xfrm>
                <a:off x="2770" y="3163"/>
                <a:ext cx="5" cy="98"/>
              </a:xfrm>
              <a:prstGeom prst="rect">
                <a:avLst/>
              </a:prstGeom>
              <a:solidFill>
                <a:srgbClr val="7E96B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06" name="Rectangle 299"/>
              <p:cNvSpPr>
                <a:spLocks noChangeArrowheads="1"/>
              </p:cNvSpPr>
              <p:nvPr/>
            </p:nvSpPr>
            <p:spPr bwMode="auto">
              <a:xfrm>
                <a:off x="2775" y="3163"/>
                <a:ext cx="5" cy="98"/>
              </a:xfrm>
              <a:prstGeom prst="rect">
                <a:avLst/>
              </a:prstGeom>
              <a:solidFill>
                <a:srgbClr val="7E96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07" name="Rectangle 300"/>
              <p:cNvSpPr>
                <a:spLocks noChangeArrowheads="1"/>
              </p:cNvSpPr>
              <p:nvPr/>
            </p:nvSpPr>
            <p:spPr bwMode="auto">
              <a:xfrm>
                <a:off x="2780" y="3163"/>
                <a:ext cx="5" cy="98"/>
              </a:xfrm>
              <a:prstGeom prst="rect">
                <a:avLst/>
              </a:prstGeom>
              <a:solidFill>
                <a:srgbClr val="7E95A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08" name="Rectangle 301"/>
              <p:cNvSpPr>
                <a:spLocks noChangeArrowheads="1"/>
              </p:cNvSpPr>
              <p:nvPr/>
            </p:nvSpPr>
            <p:spPr bwMode="auto">
              <a:xfrm>
                <a:off x="2785" y="3163"/>
                <a:ext cx="6" cy="98"/>
              </a:xfrm>
              <a:prstGeom prst="rect">
                <a:avLst/>
              </a:prstGeom>
              <a:solidFill>
                <a:srgbClr val="7E95A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09" name="Rectangle 302"/>
              <p:cNvSpPr>
                <a:spLocks noChangeArrowheads="1"/>
              </p:cNvSpPr>
              <p:nvPr/>
            </p:nvSpPr>
            <p:spPr bwMode="auto">
              <a:xfrm>
                <a:off x="2791" y="3163"/>
                <a:ext cx="5" cy="98"/>
              </a:xfrm>
              <a:prstGeom prst="rect">
                <a:avLst/>
              </a:prstGeom>
              <a:solidFill>
                <a:srgbClr val="7E95A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10" name="Rectangle 303"/>
              <p:cNvSpPr>
                <a:spLocks noChangeArrowheads="1"/>
              </p:cNvSpPr>
              <p:nvPr/>
            </p:nvSpPr>
            <p:spPr bwMode="auto">
              <a:xfrm>
                <a:off x="2796" y="3163"/>
                <a:ext cx="5" cy="98"/>
              </a:xfrm>
              <a:prstGeom prst="rect">
                <a:avLst/>
              </a:prstGeom>
              <a:solidFill>
                <a:srgbClr val="7E94A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11" name="Rectangle 304"/>
              <p:cNvSpPr>
                <a:spLocks noChangeArrowheads="1"/>
              </p:cNvSpPr>
              <p:nvPr/>
            </p:nvSpPr>
            <p:spPr bwMode="auto">
              <a:xfrm>
                <a:off x="2801" y="3163"/>
                <a:ext cx="5" cy="98"/>
              </a:xfrm>
              <a:prstGeom prst="rect">
                <a:avLst/>
              </a:prstGeom>
              <a:solidFill>
                <a:srgbClr val="7E94A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12" name="Rectangle 305"/>
              <p:cNvSpPr>
                <a:spLocks noChangeArrowheads="1"/>
              </p:cNvSpPr>
              <p:nvPr/>
            </p:nvSpPr>
            <p:spPr bwMode="auto">
              <a:xfrm>
                <a:off x="2806" y="3163"/>
                <a:ext cx="5" cy="98"/>
              </a:xfrm>
              <a:prstGeom prst="rect">
                <a:avLst/>
              </a:prstGeom>
              <a:solidFill>
                <a:srgbClr val="7E93A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13" name="Rectangle 306"/>
              <p:cNvSpPr>
                <a:spLocks noChangeArrowheads="1"/>
              </p:cNvSpPr>
              <p:nvPr/>
            </p:nvSpPr>
            <p:spPr bwMode="auto">
              <a:xfrm>
                <a:off x="2811" y="3163"/>
                <a:ext cx="5" cy="98"/>
              </a:xfrm>
              <a:prstGeom prst="rect">
                <a:avLst/>
              </a:prstGeom>
              <a:solidFill>
                <a:srgbClr val="7E92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14" name="Rectangle 307"/>
              <p:cNvSpPr>
                <a:spLocks noChangeArrowheads="1"/>
              </p:cNvSpPr>
              <p:nvPr/>
            </p:nvSpPr>
            <p:spPr bwMode="auto">
              <a:xfrm>
                <a:off x="2816" y="3163"/>
                <a:ext cx="5" cy="98"/>
              </a:xfrm>
              <a:prstGeom prst="rect">
                <a:avLst/>
              </a:prstGeom>
              <a:solidFill>
                <a:srgbClr val="7F92A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15" name="Rectangle 308"/>
              <p:cNvSpPr>
                <a:spLocks noChangeArrowheads="1"/>
              </p:cNvSpPr>
              <p:nvPr/>
            </p:nvSpPr>
            <p:spPr bwMode="auto">
              <a:xfrm>
                <a:off x="2821" y="3163"/>
                <a:ext cx="6" cy="98"/>
              </a:xfrm>
              <a:prstGeom prst="rect">
                <a:avLst/>
              </a:prstGeom>
              <a:solidFill>
                <a:srgbClr val="7F91A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16" name="Rectangle 309"/>
              <p:cNvSpPr>
                <a:spLocks noChangeArrowheads="1"/>
              </p:cNvSpPr>
              <p:nvPr/>
            </p:nvSpPr>
            <p:spPr bwMode="auto">
              <a:xfrm>
                <a:off x="2827" y="3163"/>
                <a:ext cx="5" cy="98"/>
              </a:xfrm>
              <a:prstGeom prst="rect">
                <a:avLst/>
              </a:prstGeom>
              <a:solidFill>
                <a:srgbClr val="7F90A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17" name="Rectangle 310"/>
              <p:cNvSpPr>
                <a:spLocks noChangeArrowheads="1"/>
              </p:cNvSpPr>
              <p:nvPr/>
            </p:nvSpPr>
            <p:spPr bwMode="auto">
              <a:xfrm>
                <a:off x="2832" y="3163"/>
                <a:ext cx="5" cy="98"/>
              </a:xfrm>
              <a:prstGeom prst="rect">
                <a:avLst/>
              </a:prstGeom>
              <a:solidFill>
                <a:srgbClr val="7F90A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18" name="Rectangle 311"/>
              <p:cNvSpPr>
                <a:spLocks noChangeArrowheads="1"/>
              </p:cNvSpPr>
              <p:nvPr/>
            </p:nvSpPr>
            <p:spPr bwMode="auto">
              <a:xfrm>
                <a:off x="2837" y="3163"/>
                <a:ext cx="5" cy="98"/>
              </a:xfrm>
              <a:prstGeom prst="rect">
                <a:avLst/>
              </a:prstGeom>
              <a:solidFill>
                <a:srgbClr val="7F8F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19" name="Rectangle 312"/>
              <p:cNvSpPr>
                <a:spLocks noChangeArrowheads="1"/>
              </p:cNvSpPr>
              <p:nvPr/>
            </p:nvSpPr>
            <p:spPr bwMode="auto">
              <a:xfrm>
                <a:off x="2842" y="3163"/>
                <a:ext cx="5" cy="98"/>
              </a:xfrm>
              <a:prstGeom prst="rect">
                <a:avLst/>
              </a:prstGeom>
              <a:solidFill>
                <a:srgbClr val="7F8F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20" name="Rectangle 313"/>
              <p:cNvSpPr>
                <a:spLocks noChangeArrowheads="1"/>
              </p:cNvSpPr>
              <p:nvPr/>
            </p:nvSpPr>
            <p:spPr bwMode="auto">
              <a:xfrm>
                <a:off x="2847" y="3163"/>
                <a:ext cx="5" cy="98"/>
              </a:xfrm>
              <a:prstGeom prst="rect">
                <a:avLst/>
              </a:prstGeom>
              <a:solidFill>
                <a:srgbClr val="7F8F9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21" name="Rectangle 314"/>
              <p:cNvSpPr>
                <a:spLocks noChangeArrowheads="1"/>
              </p:cNvSpPr>
              <p:nvPr/>
            </p:nvSpPr>
            <p:spPr bwMode="auto">
              <a:xfrm>
                <a:off x="2852" y="3163"/>
                <a:ext cx="5" cy="98"/>
              </a:xfrm>
              <a:prstGeom prst="rect">
                <a:avLst/>
              </a:prstGeom>
              <a:solidFill>
                <a:srgbClr val="7F8E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22" name="Rectangle 315"/>
              <p:cNvSpPr>
                <a:spLocks noChangeArrowheads="1"/>
              </p:cNvSpPr>
              <p:nvPr/>
            </p:nvSpPr>
            <p:spPr bwMode="auto">
              <a:xfrm>
                <a:off x="2857" y="3163"/>
                <a:ext cx="6" cy="98"/>
              </a:xfrm>
              <a:prstGeom prst="rect">
                <a:avLst/>
              </a:prstGeom>
              <a:solidFill>
                <a:srgbClr val="7F8E9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23" name="Rectangle 316"/>
              <p:cNvSpPr>
                <a:spLocks noChangeArrowheads="1"/>
              </p:cNvSpPr>
              <p:nvPr/>
            </p:nvSpPr>
            <p:spPr bwMode="auto">
              <a:xfrm>
                <a:off x="2863" y="3163"/>
                <a:ext cx="5" cy="98"/>
              </a:xfrm>
              <a:prstGeom prst="rect">
                <a:avLst/>
              </a:prstGeom>
              <a:solidFill>
                <a:srgbClr val="7F8D9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24" name="Rectangle 317"/>
              <p:cNvSpPr>
                <a:spLocks noChangeArrowheads="1"/>
              </p:cNvSpPr>
              <p:nvPr/>
            </p:nvSpPr>
            <p:spPr bwMode="auto">
              <a:xfrm>
                <a:off x="2868" y="3163"/>
                <a:ext cx="5" cy="98"/>
              </a:xfrm>
              <a:prstGeom prst="rect">
                <a:avLst/>
              </a:prstGeom>
              <a:solidFill>
                <a:srgbClr val="7F8D9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25" name="Rectangle 318"/>
              <p:cNvSpPr>
                <a:spLocks noChangeArrowheads="1"/>
              </p:cNvSpPr>
              <p:nvPr/>
            </p:nvSpPr>
            <p:spPr bwMode="auto">
              <a:xfrm>
                <a:off x="2873" y="3163"/>
                <a:ext cx="5" cy="98"/>
              </a:xfrm>
              <a:prstGeom prst="rect">
                <a:avLst/>
              </a:prstGeom>
              <a:solidFill>
                <a:srgbClr val="7F8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26" name="Rectangle 319"/>
              <p:cNvSpPr>
                <a:spLocks noChangeArrowheads="1"/>
              </p:cNvSpPr>
              <p:nvPr/>
            </p:nvSpPr>
            <p:spPr bwMode="auto">
              <a:xfrm>
                <a:off x="2878" y="3163"/>
                <a:ext cx="5" cy="98"/>
              </a:xfrm>
              <a:prstGeom prst="rect">
                <a:avLst/>
              </a:prstGeom>
              <a:solidFill>
                <a:srgbClr val="7F8B9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27" name="Rectangle 320"/>
              <p:cNvSpPr>
                <a:spLocks noChangeArrowheads="1"/>
              </p:cNvSpPr>
              <p:nvPr/>
            </p:nvSpPr>
            <p:spPr bwMode="auto">
              <a:xfrm>
                <a:off x="2883" y="3163"/>
                <a:ext cx="5" cy="98"/>
              </a:xfrm>
              <a:prstGeom prst="rect">
                <a:avLst/>
              </a:prstGeom>
              <a:solidFill>
                <a:srgbClr val="7F8B9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28" name="Rectangle 321"/>
              <p:cNvSpPr>
                <a:spLocks noChangeArrowheads="1"/>
              </p:cNvSpPr>
              <p:nvPr/>
            </p:nvSpPr>
            <p:spPr bwMode="auto">
              <a:xfrm>
                <a:off x="2888" y="3163"/>
                <a:ext cx="5" cy="98"/>
              </a:xfrm>
              <a:prstGeom prst="rect">
                <a:avLst/>
              </a:prstGeom>
              <a:solidFill>
                <a:srgbClr val="7F8A9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29" name="Rectangle 322"/>
              <p:cNvSpPr>
                <a:spLocks noChangeArrowheads="1"/>
              </p:cNvSpPr>
              <p:nvPr/>
            </p:nvSpPr>
            <p:spPr bwMode="auto">
              <a:xfrm>
                <a:off x="2893" y="3163"/>
                <a:ext cx="5" cy="98"/>
              </a:xfrm>
              <a:prstGeom prst="rect">
                <a:avLst/>
              </a:prstGeom>
              <a:solidFill>
                <a:srgbClr val="7F8A9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30" name="Rectangle 323"/>
              <p:cNvSpPr>
                <a:spLocks noChangeArrowheads="1"/>
              </p:cNvSpPr>
              <p:nvPr/>
            </p:nvSpPr>
            <p:spPr bwMode="auto">
              <a:xfrm>
                <a:off x="2898" y="3163"/>
                <a:ext cx="6" cy="98"/>
              </a:xfrm>
              <a:prstGeom prst="rect">
                <a:avLst/>
              </a:prstGeom>
              <a:solidFill>
                <a:srgbClr val="7F89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31" name="Rectangle 324"/>
              <p:cNvSpPr>
                <a:spLocks noChangeArrowheads="1"/>
              </p:cNvSpPr>
              <p:nvPr/>
            </p:nvSpPr>
            <p:spPr bwMode="auto">
              <a:xfrm>
                <a:off x="2904" y="3163"/>
                <a:ext cx="5" cy="98"/>
              </a:xfrm>
              <a:prstGeom prst="rect">
                <a:avLst/>
              </a:prstGeom>
              <a:solidFill>
                <a:srgbClr val="7F889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32" name="Rectangle 325"/>
              <p:cNvSpPr>
                <a:spLocks noChangeArrowheads="1"/>
              </p:cNvSpPr>
              <p:nvPr/>
            </p:nvSpPr>
            <p:spPr bwMode="auto">
              <a:xfrm>
                <a:off x="2909" y="3163"/>
                <a:ext cx="5" cy="98"/>
              </a:xfrm>
              <a:prstGeom prst="rect">
                <a:avLst/>
              </a:prstGeom>
              <a:solidFill>
                <a:srgbClr val="7F889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33" name="Rectangle 326"/>
              <p:cNvSpPr>
                <a:spLocks noChangeArrowheads="1"/>
              </p:cNvSpPr>
              <p:nvPr/>
            </p:nvSpPr>
            <p:spPr bwMode="auto">
              <a:xfrm>
                <a:off x="2914" y="3163"/>
                <a:ext cx="5" cy="98"/>
              </a:xfrm>
              <a:prstGeom prst="rect">
                <a:avLst/>
              </a:prstGeom>
              <a:solidFill>
                <a:srgbClr val="7F8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34" name="Rectangle 327"/>
              <p:cNvSpPr>
                <a:spLocks noChangeArrowheads="1"/>
              </p:cNvSpPr>
              <p:nvPr/>
            </p:nvSpPr>
            <p:spPr bwMode="auto">
              <a:xfrm>
                <a:off x="2919" y="3163"/>
                <a:ext cx="5" cy="98"/>
              </a:xfrm>
              <a:prstGeom prst="rect">
                <a:avLst/>
              </a:prstGeom>
              <a:solidFill>
                <a:srgbClr val="80878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35" name="Rectangle 328"/>
              <p:cNvSpPr>
                <a:spLocks noChangeArrowheads="1"/>
              </p:cNvSpPr>
              <p:nvPr/>
            </p:nvSpPr>
            <p:spPr bwMode="auto">
              <a:xfrm>
                <a:off x="2924" y="3163"/>
                <a:ext cx="5" cy="98"/>
              </a:xfrm>
              <a:prstGeom prst="rect">
                <a:avLst/>
              </a:prstGeom>
              <a:solidFill>
                <a:srgbClr val="80878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36" name="Rectangle 329"/>
              <p:cNvSpPr>
                <a:spLocks noChangeArrowheads="1"/>
              </p:cNvSpPr>
              <p:nvPr/>
            </p:nvSpPr>
            <p:spPr bwMode="auto">
              <a:xfrm>
                <a:off x="2929" y="3163"/>
                <a:ext cx="5" cy="98"/>
              </a:xfrm>
              <a:prstGeom prst="rect">
                <a:avLst/>
              </a:prstGeom>
              <a:solidFill>
                <a:srgbClr val="8086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37" name="Rectangle 330"/>
              <p:cNvSpPr>
                <a:spLocks noChangeArrowheads="1"/>
              </p:cNvSpPr>
              <p:nvPr/>
            </p:nvSpPr>
            <p:spPr bwMode="auto">
              <a:xfrm>
                <a:off x="2934" y="3163"/>
                <a:ext cx="6" cy="98"/>
              </a:xfrm>
              <a:prstGeom prst="rect">
                <a:avLst/>
              </a:prstGeom>
              <a:solidFill>
                <a:srgbClr val="8086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38" name="Rectangle 331"/>
              <p:cNvSpPr>
                <a:spLocks noChangeArrowheads="1"/>
              </p:cNvSpPr>
              <p:nvPr/>
            </p:nvSpPr>
            <p:spPr bwMode="auto">
              <a:xfrm>
                <a:off x="2940" y="3163"/>
                <a:ext cx="5" cy="98"/>
              </a:xfrm>
              <a:prstGeom prst="rect">
                <a:avLst/>
              </a:prstGeom>
              <a:solidFill>
                <a:srgbClr val="80858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39" name="Rectangle 332"/>
              <p:cNvSpPr>
                <a:spLocks noChangeArrowheads="1"/>
              </p:cNvSpPr>
              <p:nvPr/>
            </p:nvSpPr>
            <p:spPr bwMode="auto">
              <a:xfrm>
                <a:off x="2945" y="3163"/>
                <a:ext cx="5" cy="98"/>
              </a:xfrm>
              <a:prstGeom prst="rect">
                <a:avLst/>
              </a:prstGeom>
              <a:solidFill>
                <a:srgbClr val="80848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40" name="Rectangle 333"/>
              <p:cNvSpPr>
                <a:spLocks noChangeArrowheads="1"/>
              </p:cNvSpPr>
              <p:nvPr/>
            </p:nvSpPr>
            <p:spPr bwMode="auto">
              <a:xfrm>
                <a:off x="2950" y="3163"/>
                <a:ext cx="5" cy="98"/>
              </a:xfrm>
              <a:prstGeom prst="rect">
                <a:avLst/>
              </a:prstGeom>
              <a:solidFill>
                <a:srgbClr val="80848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41" name="Rectangle 334"/>
              <p:cNvSpPr>
                <a:spLocks noChangeArrowheads="1"/>
              </p:cNvSpPr>
              <p:nvPr/>
            </p:nvSpPr>
            <p:spPr bwMode="auto">
              <a:xfrm>
                <a:off x="2955" y="3163"/>
                <a:ext cx="5" cy="98"/>
              </a:xfrm>
              <a:prstGeom prst="rect">
                <a:avLst/>
              </a:prstGeom>
              <a:solidFill>
                <a:srgbClr val="8083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42" name="Rectangle 335"/>
              <p:cNvSpPr>
                <a:spLocks noChangeArrowheads="1"/>
              </p:cNvSpPr>
              <p:nvPr/>
            </p:nvSpPr>
            <p:spPr bwMode="auto">
              <a:xfrm>
                <a:off x="2960" y="3163"/>
                <a:ext cx="5" cy="98"/>
              </a:xfrm>
              <a:prstGeom prst="rect">
                <a:avLst/>
              </a:prstGeom>
              <a:solidFill>
                <a:srgbClr val="8083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43" name="Rectangle 336"/>
              <p:cNvSpPr>
                <a:spLocks noChangeArrowheads="1"/>
              </p:cNvSpPr>
              <p:nvPr/>
            </p:nvSpPr>
            <p:spPr bwMode="auto">
              <a:xfrm>
                <a:off x="2426" y="3163"/>
                <a:ext cx="539" cy="98"/>
              </a:xfrm>
              <a:prstGeom prst="rect">
                <a:avLst/>
              </a:prstGeom>
              <a:noFill/>
              <a:ln w="5" cap="sq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44" name="Rectangle 337"/>
              <p:cNvSpPr>
                <a:spLocks noChangeArrowheads="1"/>
              </p:cNvSpPr>
              <p:nvPr/>
            </p:nvSpPr>
            <p:spPr bwMode="auto">
              <a:xfrm>
                <a:off x="2452" y="3179"/>
                <a:ext cx="37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eaLnBrk="1" hangingPunct="1">
                  <a:buClrTx/>
                  <a:buSzTx/>
                  <a:buFontTx/>
                  <a:buNone/>
                </a:pPr>
                <a:r>
                  <a:rPr lang="en-US" sz="700" b="1">
                    <a:solidFill>
                      <a:srgbClr val="000000"/>
                    </a:solidFill>
                    <a:latin typeface="Arial" pitchFamily="34" charset="0"/>
                  </a:rPr>
                  <a:t>discrete-mesh</a:t>
                </a:r>
                <a:endParaRPr lang="en-US" sz="1800">
                  <a:solidFill>
                    <a:schemeClr val="tx1"/>
                  </a:solidFill>
                  <a:latin typeface="Arial" pitchFamily="34" charset="0"/>
                </a:endParaRPr>
              </a:p>
            </p:txBody>
          </p:sp>
          <p:sp>
            <p:nvSpPr>
              <p:cNvPr id="52645" name="Rectangle 338"/>
              <p:cNvSpPr>
                <a:spLocks noChangeArrowheads="1"/>
              </p:cNvSpPr>
              <p:nvPr/>
            </p:nvSpPr>
            <p:spPr bwMode="auto">
              <a:xfrm>
                <a:off x="3356" y="2330"/>
                <a:ext cx="662" cy="118"/>
              </a:xfrm>
              <a:prstGeom prst="rect">
                <a:avLst/>
              </a:prstGeom>
              <a:solidFill>
                <a:srgbClr val="C0B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46" name="Rectangle 339"/>
              <p:cNvSpPr>
                <a:spLocks noChangeArrowheads="1"/>
              </p:cNvSpPr>
              <p:nvPr/>
            </p:nvSpPr>
            <p:spPr bwMode="auto">
              <a:xfrm>
                <a:off x="3356" y="2330"/>
                <a:ext cx="662" cy="118"/>
              </a:xfrm>
              <a:prstGeom prst="rect">
                <a:avLst/>
              </a:prstGeom>
              <a:noFill/>
              <a:ln w="5" cap="sq">
                <a:solidFill>
                  <a:srgbClr val="C0BFC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47" name="Rectangle 340"/>
              <p:cNvSpPr>
                <a:spLocks noChangeArrowheads="1"/>
              </p:cNvSpPr>
              <p:nvPr/>
            </p:nvSpPr>
            <p:spPr bwMode="auto">
              <a:xfrm>
                <a:off x="3356" y="2232"/>
                <a:ext cx="534" cy="93"/>
              </a:xfrm>
              <a:prstGeom prst="rect">
                <a:avLst/>
              </a:prstGeom>
              <a:solidFill>
                <a:srgbClr val="C0B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48" name="Rectangle 341"/>
              <p:cNvSpPr>
                <a:spLocks noChangeArrowheads="1"/>
              </p:cNvSpPr>
              <p:nvPr/>
            </p:nvSpPr>
            <p:spPr bwMode="auto">
              <a:xfrm>
                <a:off x="3356" y="2232"/>
                <a:ext cx="534" cy="93"/>
              </a:xfrm>
              <a:prstGeom prst="rect">
                <a:avLst/>
              </a:prstGeom>
              <a:noFill/>
              <a:ln w="5" cap="sq">
                <a:solidFill>
                  <a:srgbClr val="C0BFC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49" name="Rectangle 342"/>
              <p:cNvSpPr>
                <a:spLocks noChangeArrowheads="1"/>
              </p:cNvSpPr>
              <p:nvPr/>
            </p:nvSpPr>
            <p:spPr bwMode="auto">
              <a:xfrm>
                <a:off x="3340" y="2314"/>
                <a:ext cx="668" cy="124"/>
              </a:xfrm>
              <a:prstGeom prst="rect">
                <a:avLst/>
              </a:prstGeom>
              <a:solidFill>
                <a:srgbClr val="FFFFE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50" name="Rectangle 343"/>
              <p:cNvSpPr>
                <a:spLocks noChangeArrowheads="1"/>
              </p:cNvSpPr>
              <p:nvPr/>
            </p:nvSpPr>
            <p:spPr bwMode="auto">
              <a:xfrm>
                <a:off x="3340" y="2314"/>
                <a:ext cx="668" cy="124"/>
              </a:xfrm>
              <a:prstGeom prst="rect">
                <a:avLst/>
              </a:prstGeom>
              <a:noFill/>
              <a:ln w="5" cap="sq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51" name="Rectangle 344"/>
              <p:cNvSpPr>
                <a:spLocks noChangeArrowheads="1"/>
              </p:cNvSpPr>
              <p:nvPr/>
            </p:nvSpPr>
            <p:spPr bwMode="auto">
              <a:xfrm>
                <a:off x="3340" y="2217"/>
                <a:ext cx="277" cy="97"/>
              </a:xfrm>
              <a:prstGeom prst="rect">
                <a:avLst/>
              </a:prstGeom>
              <a:solidFill>
                <a:srgbClr val="FFFFE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52" name="Rectangle 345"/>
              <p:cNvSpPr>
                <a:spLocks noChangeArrowheads="1"/>
              </p:cNvSpPr>
              <p:nvPr/>
            </p:nvSpPr>
            <p:spPr bwMode="auto">
              <a:xfrm>
                <a:off x="3617" y="2217"/>
                <a:ext cx="6" cy="97"/>
              </a:xfrm>
              <a:prstGeom prst="rect">
                <a:avLst/>
              </a:prstGeom>
              <a:solidFill>
                <a:srgbClr val="FFFFD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53" name="Rectangle 346"/>
              <p:cNvSpPr>
                <a:spLocks noChangeArrowheads="1"/>
              </p:cNvSpPr>
              <p:nvPr/>
            </p:nvSpPr>
            <p:spPr bwMode="auto">
              <a:xfrm>
                <a:off x="3623" y="2217"/>
                <a:ext cx="5" cy="97"/>
              </a:xfrm>
              <a:prstGeom prst="rect">
                <a:avLst/>
              </a:prstGeom>
              <a:solidFill>
                <a:srgbClr val="FEFED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54" name="Rectangle 347"/>
              <p:cNvSpPr>
                <a:spLocks noChangeArrowheads="1"/>
              </p:cNvSpPr>
              <p:nvPr/>
            </p:nvSpPr>
            <p:spPr bwMode="auto">
              <a:xfrm>
                <a:off x="3628" y="2217"/>
                <a:ext cx="10" cy="97"/>
              </a:xfrm>
              <a:prstGeom prst="rect">
                <a:avLst/>
              </a:prstGeom>
              <a:solidFill>
                <a:srgbClr val="FEFE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55" name="Rectangle 348"/>
              <p:cNvSpPr>
                <a:spLocks noChangeArrowheads="1"/>
              </p:cNvSpPr>
              <p:nvPr/>
            </p:nvSpPr>
            <p:spPr bwMode="auto">
              <a:xfrm>
                <a:off x="3638" y="2217"/>
                <a:ext cx="5" cy="97"/>
              </a:xfrm>
              <a:prstGeom prst="rect">
                <a:avLst/>
              </a:prstGeom>
              <a:solidFill>
                <a:srgbClr val="FDFDD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56" name="Rectangle 349"/>
              <p:cNvSpPr>
                <a:spLocks noChangeArrowheads="1"/>
              </p:cNvSpPr>
              <p:nvPr/>
            </p:nvSpPr>
            <p:spPr bwMode="auto">
              <a:xfrm>
                <a:off x="3643" y="2217"/>
                <a:ext cx="5" cy="97"/>
              </a:xfrm>
              <a:prstGeom prst="rect">
                <a:avLst/>
              </a:prstGeom>
              <a:solidFill>
                <a:srgbClr val="FDFDD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57" name="Rectangle 350"/>
              <p:cNvSpPr>
                <a:spLocks noChangeArrowheads="1"/>
              </p:cNvSpPr>
              <p:nvPr/>
            </p:nvSpPr>
            <p:spPr bwMode="auto">
              <a:xfrm>
                <a:off x="3648" y="2217"/>
                <a:ext cx="5" cy="97"/>
              </a:xfrm>
              <a:prstGeom prst="rect">
                <a:avLst/>
              </a:prstGeom>
              <a:solidFill>
                <a:srgbClr val="FDFDD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58" name="Rectangle 351"/>
              <p:cNvSpPr>
                <a:spLocks noChangeArrowheads="1"/>
              </p:cNvSpPr>
              <p:nvPr/>
            </p:nvSpPr>
            <p:spPr bwMode="auto">
              <a:xfrm>
                <a:off x="3653" y="2217"/>
                <a:ext cx="6" cy="97"/>
              </a:xfrm>
              <a:prstGeom prst="rect">
                <a:avLst/>
              </a:prstGeom>
              <a:solidFill>
                <a:srgbClr val="FCFCD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59" name="Rectangle 352"/>
              <p:cNvSpPr>
                <a:spLocks noChangeArrowheads="1"/>
              </p:cNvSpPr>
              <p:nvPr/>
            </p:nvSpPr>
            <p:spPr bwMode="auto">
              <a:xfrm>
                <a:off x="3659" y="2217"/>
                <a:ext cx="5" cy="97"/>
              </a:xfrm>
              <a:prstGeom prst="rect">
                <a:avLst/>
              </a:prstGeom>
              <a:solidFill>
                <a:srgbClr val="FCFC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60" name="Rectangle 353"/>
              <p:cNvSpPr>
                <a:spLocks noChangeArrowheads="1"/>
              </p:cNvSpPr>
              <p:nvPr/>
            </p:nvSpPr>
            <p:spPr bwMode="auto">
              <a:xfrm>
                <a:off x="3664" y="2217"/>
                <a:ext cx="5" cy="97"/>
              </a:xfrm>
              <a:prstGeom prst="rect">
                <a:avLst/>
              </a:prstGeom>
              <a:solidFill>
                <a:srgbClr val="FCFCD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61" name="Rectangle 354"/>
              <p:cNvSpPr>
                <a:spLocks noChangeArrowheads="1"/>
              </p:cNvSpPr>
              <p:nvPr/>
            </p:nvSpPr>
            <p:spPr bwMode="auto">
              <a:xfrm>
                <a:off x="3669" y="2217"/>
                <a:ext cx="5" cy="97"/>
              </a:xfrm>
              <a:prstGeom prst="rect">
                <a:avLst/>
              </a:prstGeom>
              <a:solidFill>
                <a:srgbClr val="FCFCD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62" name="Rectangle 355"/>
              <p:cNvSpPr>
                <a:spLocks noChangeArrowheads="1"/>
              </p:cNvSpPr>
              <p:nvPr/>
            </p:nvSpPr>
            <p:spPr bwMode="auto">
              <a:xfrm>
                <a:off x="3674" y="2217"/>
                <a:ext cx="10" cy="97"/>
              </a:xfrm>
              <a:prstGeom prst="rect">
                <a:avLst/>
              </a:prstGeom>
              <a:solidFill>
                <a:srgbClr val="FBFB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63" name="Rectangle 356"/>
              <p:cNvSpPr>
                <a:spLocks noChangeArrowheads="1"/>
              </p:cNvSpPr>
              <p:nvPr/>
            </p:nvSpPr>
            <p:spPr bwMode="auto">
              <a:xfrm>
                <a:off x="3684" y="2217"/>
                <a:ext cx="5" cy="97"/>
              </a:xfrm>
              <a:prstGeom prst="rect">
                <a:avLst/>
              </a:prstGeom>
              <a:solidFill>
                <a:srgbClr val="FBFBD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64" name="Rectangle 357"/>
              <p:cNvSpPr>
                <a:spLocks noChangeArrowheads="1"/>
              </p:cNvSpPr>
              <p:nvPr/>
            </p:nvSpPr>
            <p:spPr bwMode="auto">
              <a:xfrm>
                <a:off x="3689" y="2217"/>
                <a:ext cx="5" cy="97"/>
              </a:xfrm>
              <a:prstGeom prst="rect">
                <a:avLst/>
              </a:prstGeom>
              <a:solidFill>
                <a:srgbClr val="FAFAD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65" name="Rectangle 358"/>
              <p:cNvSpPr>
                <a:spLocks noChangeArrowheads="1"/>
              </p:cNvSpPr>
              <p:nvPr/>
            </p:nvSpPr>
            <p:spPr bwMode="auto">
              <a:xfrm>
                <a:off x="3694" y="2217"/>
                <a:ext cx="6" cy="97"/>
              </a:xfrm>
              <a:prstGeom prst="rect">
                <a:avLst/>
              </a:prstGeom>
              <a:solidFill>
                <a:srgbClr val="FAFAD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66" name="Rectangle 359"/>
              <p:cNvSpPr>
                <a:spLocks noChangeArrowheads="1"/>
              </p:cNvSpPr>
              <p:nvPr/>
            </p:nvSpPr>
            <p:spPr bwMode="auto">
              <a:xfrm>
                <a:off x="3700" y="2217"/>
                <a:ext cx="5" cy="97"/>
              </a:xfrm>
              <a:prstGeom prst="rect">
                <a:avLst/>
              </a:prstGeom>
              <a:solidFill>
                <a:srgbClr val="FAFAD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67" name="Rectangle 360"/>
              <p:cNvSpPr>
                <a:spLocks noChangeArrowheads="1"/>
              </p:cNvSpPr>
              <p:nvPr/>
            </p:nvSpPr>
            <p:spPr bwMode="auto">
              <a:xfrm>
                <a:off x="3705" y="2217"/>
                <a:ext cx="5" cy="97"/>
              </a:xfrm>
              <a:prstGeom prst="rect">
                <a:avLst/>
              </a:prstGeom>
              <a:solidFill>
                <a:srgbClr val="F9F9D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68" name="Rectangle 361"/>
              <p:cNvSpPr>
                <a:spLocks noChangeArrowheads="1"/>
              </p:cNvSpPr>
              <p:nvPr/>
            </p:nvSpPr>
            <p:spPr bwMode="auto">
              <a:xfrm>
                <a:off x="3710" y="2217"/>
                <a:ext cx="5" cy="97"/>
              </a:xfrm>
              <a:prstGeom prst="rect">
                <a:avLst/>
              </a:prstGeom>
              <a:solidFill>
                <a:srgbClr val="F9F9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69" name="Rectangle 362"/>
              <p:cNvSpPr>
                <a:spLocks noChangeArrowheads="1"/>
              </p:cNvSpPr>
              <p:nvPr/>
            </p:nvSpPr>
            <p:spPr bwMode="auto">
              <a:xfrm>
                <a:off x="3715" y="2217"/>
                <a:ext cx="10" cy="97"/>
              </a:xfrm>
              <a:prstGeom prst="rect">
                <a:avLst/>
              </a:prstGeom>
              <a:solidFill>
                <a:srgbClr val="F9F9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70" name="Rectangle 363"/>
              <p:cNvSpPr>
                <a:spLocks noChangeArrowheads="1"/>
              </p:cNvSpPr>
              <p:nvPr/>
            </p:nvSpPr>
            <p:spPr bwMode="auto">
              <a:xfrm>
                <a:off x="3725" y="2217"/>
                <a:ext cx="5" cy="97"/>
              </a:xfrm>
              <a:prstGeom prst="rect">
                <a:avLst/>
              </a:prstGeom>
              <a:solidFill>
                <a:srgbClr val="F9F9C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71" name="Rectangle 364"/>
              <p:cNvSpPr>
                <a:spLocks noChangeArrowheads="1"/>
              </p:cNvSpPr>
              <p:nvPr/>
            </p:nvSpPr>
            <p:spPr bwMode="auto">
              <a:xfrm>
                <a:off x="3730" y="2217"/>
                <a:ext cx="6" cy="97"/>
              </a:xfrm>
              <a:prstGeom prst="rect">
                <a:avLst/>
              </a:prstGeom>
              <a:solidFill>
                <a:srgbClr val="F8F8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72" name="Rectangle 365"/>
              <p:cNvSpPr>
                <a:spLocks noChangeArrowheads="1"/>
              </p:cNvSpPr>
              <p:nvPr/>
            </p:nvSpPr>
            <p:spPr bwMode="auto">
              <a:xfrm>
                <a:off x="3736" y="2217"/>
                <a:ext cx="10" cy="97"/>
              </a:xfrm>
              <a:prstGeom prst="rect">
                <a:avLst/>
              </a:prstGeom>
              <a:solidFill>
                <a:srgbClr val="F8F8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73" name="Rectangle 366"/>
              <p:cNvSpPr>
                <a:spLocks noChangeArrowheads="1"/>
              </p:cNvSpPr>
              <p:nvPr/>
            </p:nvSpPr>
            <p:spPr bwMode="auto">
              <a:xfrm>
                <a:off x="3746" y="2217"/>
                <a:ext cx="5" cy="97"/>
              </a:xfrm>
              <a:prstGeom prst="rect">
                <a:avLst/>
              </a:prstGeom>
              <a:solidFill>
                <a:srgbClr val="F8F8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74" name="Rectangle 367"/>
              <p:cNvSpPr>
                <a:spLocks noChangeArrowheads="1"/>
              </p:cNvSpPr>
              <p:nvPr/>
            </p:nvSpPr>
            <p:spPr bwMode="auto">
              <a:xfrm>
                <a:off x="3751" y="2217"/>
                <a:ext cx="5" cy="97"/>
              </a:xfrm>
              <a:prstGeom prst="rect">
                <a:avLst/>
              </a:prstGeom>
              <a:solidFill>
                <a:srgbClr val="F8F8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75" name="Rectangle 368"/>
              <p:cNvSpPr>
                <a:spLocks noChangeArrowheads="1"/>
              </p:cNvSpPr>
              <p:nvPr/>
            </p:nvSpPr>
            <p:spPr bwMode="auto">
              <a:xfrm>
                <a:off x="3756" y="2217"/>
                <a:ext cx="10" cy="97"/>
              </a:xfrm>
              <a:prstGeom prst="rect">
                <a:avLst/>
              </a:prstGeom>
              <a:solidFill>
                <a:srgbClr val="F7F7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76" name="Rectangle 369"/>
              <p:cNvSpPr>
                <a:spLocks noChangeArrowheads="1"/>
              </p:cNvSpPr>
              <p:nvPr/>
            </p:nvSpPr>
            <p:spPr bwMode="auto">
              <a:xfrm>
                <a:off x="3766" y="2217"/>
                <a:ext cx="5" cy="97"/>
              </a:xfrm>
              <a:prstGeom prst="rect">
                <a:avLst/>
              </a:prstGeom>
              <a:solidFill>
                <a:srgbClr val="F7F7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77" name="Rectangle 370"/>
              <p:cNvSpPr>
                <a:spLocks noChangeArrowheads="1"/>
              </p:cNvSpPr>
              <p:nvPr/>
            </p:nvSpPr>
            <p:spPr bwMode="auto">
              <a:xfrm>
                <a:off x="3771" y="2217"/>
                <a:ext cx="6" cy="97"/>
              </a:xfrm>
              <a:prstGeom prst="rect">
                <a:avLst/>
              </a:prstGeom>
              <a:solidFill>
                <a:srgbClr val="F6F6C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78" name="Rectangle 371"/>
              <p:cNvSpPr>
                <a:spLocks noChangeArrowheads="1"/>
              </p:cNvSpPr>
              <p:nvPr/>
            </p:nvSpPr>
            <p:spPr bwMode="auto">
              <a:xfrm>
                <a:off x="3777" y="2217"/>
                <a:ext cx="5" cy="97"/>
              </a:xfrm>
              <a:prstGeom prst="rect">
                <a:avLst/>
              </a:prstGeom>
              <a:solidFill>
                <a:srgbClr val="F6F6C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79" name="Rectangle 372"/>
              <p:cNvSpPr>
                <a:spLocks noChangeArrowheads="1"/>
              </p:cNvSpPr>
              <p:nvPr/>
            </p:nvSpPr>
            <p:spPr bwMode="auto">
              <a:xfrm>
                <a:off x="3782" y="2217"/>
                <a:ext cx="5" cy="97"/>
              </a:xfrm>
              <a:prstGeom prst="rect">
                <a:avLst/>
              </a:prstGeom>
              <a:solidFill>
                <a:srgbClr val="F6F6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80" name="Rectangle 373"/>
              <p:cNvSpPr>
                <a:spLocks noChangeArrowheads="1"/>
              </p:cNvSpPr>
              <p:nvPr/>
            </p:nvSpPr>
            <p:spPr bwMode="auto">
              <a:xfrm>
                <a:off x="3787" y="2217"/>
                <a:ext cx="5" cy="97"/>
              </a:xfrm>
              <a:prstGeom prst="rect">
                <a:avLst/>
              </a:prstGeom>
              <a:solidFill>
                <a:srgbClr val="F5F5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81" name="Rectangle 374"/>
              <p:cNvSpPr>
                <a:spLocks noChangeArrowheads="1"/>
              </p:cNvSpPr>
              <p:nvPr/>
            </p:nvSpPr>
            <p:spPr bwMode="auto">
              <a:xfrm>
                <a:off x="3792" y="2217"/>
                <a:ext cx="5" cy="97"/>
              </a:xfrm>
              <a:prstGeom prst="rect">
                <a:avLst/>
              </a:prstGeom>
              <a:solidFill>
                <a:srgbClr val="F5F5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82" name="Rectangle 375"/>
              <p:cNvSpPr>
                <a:spLocks noChangeArrowheads="1"/>
              </p:cNvSpPr>
              <p:nvPr/>
            </p:nvSpPr>
            <p:spPr bwMode="auto">
              <a:xfrm>
                <a:off x="3797" y="2217"/>
                <a:ext cx="5" cy="97"/>
              </a:xfrm>
              <a:prstGeom prst="rect">
                <a:avLst/>
              </a:prstGeom>
              <a:solidFill>
                <a:srgbClr val="F5F5C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83" name="Rectangle 376"/>
              <p:cNvSpPr>
                <a:spLocks noChangeArrowheads="1"/>
              </p:cNvSpPr>
              <p:nvPr/>
            </p:nvSpPr>
            <p:spPr bwMode="auto">
              <a:xfrm>
                <a:off x="3802" y="2217"/>
                <a:ext cx="5" cy="97"/>
              </a:xfrm>
              <a:prstGeom prst="rect">
                <a:avLst/>
              </a:prstGeom>
              <a:solidFill>
                <a:srgbClr val="F5F5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84" name="Rectangle 377"/>
              <p:cNvSpPr>
                <a:spLocks noChangeArrowheads="1"/>
              </p:cNvSpPr>
              <p:nvPr/>
            </p:nvSpPr>
            <p:spPr bwMode="auto">
              <a:xfrm>
                <a:off x="3807" y="2217"/>
                <a:ext cx="6" cy="97"/>
              </a:xfrm>
              <a:prstGeom prst="rect">
                <a:avLst/>
              </a:prstGeom>
              <a:solidFill>
                <a:srgbClr val="F4F4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85" name="Rectangle 378"/>
              <p:cNvSpPr>
                <a:spLocks noChangeArrowheads="1"/>
              </p:cNvSpPr>
              <p:nvPr/>
            </p:nvSpPr>
            <p:spPr bwMode="auto">
              <a:xfrm>
                <a:off x="3813" y="2217"/>
                <a:ext cx="5" cy="97"/>
              </a:xfrm>
              <a:prstGeom prst="rect">
                <a:avLst/>
              </a:prstGeom>
              <a:solidFill>
                <a:srgbClr val="F4F4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86" name="Rectangle 379"/>
              <p:cNvSpPr>
                <a:spLocks noChangeArrowheads="1"/>
              </p:cNvSpPr>
              <p:nvPr/>
            </p:nvSpPr>
            <p:spPr bwMode="auto">
              <a:xfrm>
                <a:off x="3818" y="2217"/>
                <a:ext cx="5" cy="97"/>
              </a:xfrm>
              <a:prstGeom prst="rect">
                <a:avLst/>
              </a:prstGeom>
              <a:solidFill>
                <a:srgbClr val="F4F4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87" name="Rectangle 380"/>
              <p:cNvSpPr>
                <a:spLocks noChangeArrowheads="1"/>
              </p:cNvSpPr>
              <p:nvPr/>
            </p:nvSpPr>
            <p:spPr bwMode="auto">
              <a:xfrm>
                <a:off x="3823" y="2217"/>
                <a:ext cx="5" cy="97"/>
              </a:xfrm>
              <a:prstGeom prst="rect">
                <a:avLst/>
              </a:prstGeom>
              <a:solidFill>
                <a:srgbClr val="F3F3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88" name="Rectangle 381"/>
              <p:cNvSpPr>
                <a:spLocks noChangeArrowheads="1"/>
              </p:cNvSpPr>
              <p:nvPr/>
            </p:nvSpPr>
            <p:spPr bwMode="auto">
              <a:xfrm>
                <a:off x="3828" y="2217"/>
                <a:ext cx="5" cy="97"/>
              </a:xfrm>
              <a:prstGeom prst="rect">
                <a:avLst/>
              </a:prstGeom>
              <a:solidFill>
                <a:srgbClr val="F3F3B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89" name="Rectangle 382"/>
              <p:cNvSpPr>
                <a:spLocks noChangeArrowheads="1"/>
              </p:cNvSpPr>
              <p:nvPr/>
            </p:nvSpPr>
            <p:spPr bwMode="auto">
              <a:xfrm>
                <a:off x="3833" y="2217"/>
                <a:ext cx="5" cy="97"/>
              </a:xfrm>
              <a:prstGeom prst="rect">
                <a:avLst/>
              </a:prstGeom>
              <a:solidFill>
                <a:srgbClr val="F3F3B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90" name="Rectangle 383"/>
              <p:cNvSpPr>
                <a:spLocks noChangeArrowheads="1"/>
              </p:cNvSpPr>
              <p:nvPr/>
            </p:nvSpPr>
            <p:spPr bwMode="auto">
              <a:xfrm>
                <a:off x="3838" y="2217"/>
                <a:ext cx="5" cy="97"/>
              </a:xfrm>
              <a:prstGeom prst="rect">
                <a:avLst/>
              </a:prstGeom>
              <a:solidFill>
                <a:srgbClr val="F2F2B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91" name="Rectangle 384"/>
              <p:cNvSpPr>
                <a:spLocks noChangeArrowheads="1"/>
              </p:cNvSpPr>
              <p:nvPr/>
            </p:nvSpPr>
            <p:spPr bwMode="auto">
              <a:xfrm>
                <a:off x="3843" y="2217"/>
                <a:ext cx="11" cy="97"/>
              </a:xfrm>
              <a:prstGeom prst="rect">
                <a:avLst/>
              </a:prstGeom>
              <a:solidFill>
                <a:srgbClr val="F2F2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92" name="Rectangle 385"/>
              <p:cNvSpPr>
                <a:spLocks noChangeArrowheads="1"/>
              </p:cNvSpPr>
              <p:nvPr/>
            </p:nvSpPr>
            <p:spPr bwMode="auto">
              <a:xfrm>
                <a:off x="3854" y="2217"/>
                <a:ext cx="5" cy="97"/>
              </a:xfrm>
              <a:prstGeom prst="rect">
                <a:avLst/>
              </a:prstGeom>
              <a:solidFill>
                <a:srgbClr val="F2F2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93" name="Rectangle 386"/>
              <p:cNvSpPr>
                <a:spLocks noChangeArrowheads="1"/>
              </p:cNvSpPr>
              <p:nvPr/>
            </p:nvSpPr>
            <p:spPr bwMode="auto">
              <a:xfrm>
                <a:off x="3859" y="2217"/>
                <a:ext cx="5" cy="97"/>
              </a:xfrm>
              <a:prstGeom prst="rect">
                <a:avLst/>
              </a:prstGeom>
              <a:solidFill>
                <a:srgbClr val="F1F1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94" name="Rectangle 387"/>
              <p:cNvSpPr>
                <a:spLocks noChangeArrowheads="1"/>
              </p:cNvSpPr>
              <p:nvPr/>
            </p:nvSpPr>
            <p:spPr bwMode="auto">
              <a:xfrm>
                <a:off x="3864" y="2217"/>
                <a:ext cx="10" cy="97"/>
              </a:xfrm>
              <a:prstGeom prst="rect">
                <a:avLst/>
              </a:prstGeom>
              <a:solidFill>
                <a:srgbClr val="F1F1B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95" name="Rectangle 388"/>
              <p:cNvSpPr>
                <a:spLocks noChangeArrowheads="1"/>
              </p:cNvSpPr>
              <p:nvPr/>
            </p:nvSpPr>
            <p:spPr bwMode="auto">
              <a:xfrm>
                <a:off x="3874" y="2217"/>
                <a:ext cx="5" cy="97"/>
              </a:xfrm>
              <a:prstGeom prst="rect">
                <a:avLst/>
              </a:prstGeom>
              <a:solidFill>
                <a:srgbClr val="F0F0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96" name="Rectangle 389"/>
              <p:cNvSpPr>
                <a:spLocks noChangeArrowheads="1"/>
              </p:cNvSpPr>
              <p:nvPr/>
            </p:nvSpPr>
            <p:spPr bwMode="auto">
              <a:xfrm>
                <a:off x="3340" y="2217"/>
                <a:ext cx="539" cy="97"/>
              </a:xfrm>
              <a:prstGeom prst="rect">
                <a:avLst/>
              </a:prstGeom>
              <a:noFill/>
              <a:ln w="5" cap="sq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97" name="Rectangle 390"/>
              <p:cNvSpPr>
                <a:spLocks noChangeArrowheads="1"/>
              </p:cNvSpPr>
              <p:nvPr/>
            </p:nvSpPr>
            <p:spPr bwMode="auto">
              <a:xfrm>
                <a:off x="3366" y="2232"/>
                <a:ext cx="35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eaLnBrk="1" hangingPunct="1">
                  <a:buClrTx/>
                  <a:buSzTx/>
                  <a:buFontTx/>
                  <a:buNone/>
                </a:pPr>
                <a:r>
                  <a:rPr lang="en-US" sz="700" b="1">
                    <a:solidFill>
                      <a:srgbClr val="000000"/>
                    </a:solidFill>
                    <a:latin typeface="Arial" pitchFamily="34" charset="0"/>
                  </a:rPr>
                  <a:t>gml-coverage</a:t>
                </a:r>
                <a:endParaRPr lang="en-US" sz="1800">
                  <a:solidFill>
                    <a:schemeClr val="tx1"/>
                  </a:solidFill>
                  <a:latin typeface="Arial" pitchFamily="34" charset="0"/>
                </a:endParaRPr>
              </a:p>
            </p:txBody>
          </p:sp>
          <p:sp>
            <p:nvSpPr>
              <p:cNvPr id="52698" name="Rectangle 391"/>
              <p:cNvSpPr>
                <a:spLocks noChangeArrowheads="1"/>
              </p:cNvSpPr>
              <p:nvPr/>
            </p:nvSpPr>
            <p:spPr bwMode="auto">
              <a:xfrm>
                <a:off x="4383" y="2330"/>
                <a:ext cx="657" cy="118"/>
              </a:xfrm>
              <a:prstGeom prst="rect">
                <a:avLst/>
              </a:prstGeom>
              <a:solidFill>
                <a:srgbClr val="C0B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99" name="Rectangle 392"/>
              <p:cNvSpPr>
                <a:spLocks noChangeArrowheads="1"/>
              </p:cNvSpPr>
              <p:nvPr/>
            </p:nvSpPr>
            <p:spPr bwMode="auto">
              <a:xfrm>
                <a:off x="4383" y="2330"/>
                <a:ext cx="657" cy="118"/>
              </a:xfrm>
              <a:prstGeom prst="rect">
                <a:avLst/>
              </a:prstGeom>
              <a:noFill/>
              <a:ln w="5" cap="sq">
                <a:solidFill>
                  <a:srgbClr val="C0BFC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00" name="Rectangle 393"/>
              <p:cNvSpPr>
                <a:spLocks noChangeArrowheads="1"/>
              </p:cNvSpPr>
              <p:nvPr/>
            </p:nvSpPr>
            <p:spPr bwMode="auto">
              <a:xfrm>
                <a:off x="4383" y="2232"/>
                <a:ext cx="549" cy="93"/>
              </a:xfrm>
              <a:prstGeom prst="rect">
                <a:avLst/>
              </a:prstGeom>
              <a:solidFill>
                <a:srgbClr val="C0B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01" name="Rectangle 394"/>
              <p:cNvSpPr>
                <a:spLocks noChangeArrowheads="1"/>
              </p:cNvSpPr>
              <p:nvPr/>
            </p:nvSpPr>
            <p:spPr bwMode="auto">
              <a:xfrm>
                <a:off x="4383" y="2232"/>
                <a:ext cx="549" cy="93"/>
              </a:xfrm>
              <a:prstGeom prst="rect">
                <a:avLst/>
              </a:prstGeom>
              <a:noFill/>
              <a:ln w="5" cap="sq">
                <a:solidFill>
                  <a:srgbClr val="C0BFC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02" name="Rectangle 395"/>
              <p:cNvSpPr>
                <a:spLocks noChangeArrowheads="1"/>
              </p:cNvSpPr>
              <p:nvPr/>
            </p:nvSpPr>
            <p:spPr bwMode="auto">
              <a:xfrm>
                <a:off x="4367" y="2314"/>
                <a:ext cx="663" cy="124"/>
              </a:xfrm>
              <a:prstGeom prst="rect">
                <a:avLst/>
              </a:prstGeom>
              <a:solidFill>
                <a:srgbClr val="FFFFE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03" name="Rectangle 396"/>
              <p:cNvSpPr>
                <a:spLocks noChangeArrowheads="1"/>
              </p:cNvSpPr>
              <p:nvPr/>
            </p:nvSpPr>
            <p:spPr bwMode="auto">
              <a:xfrm>
                <a:off x="4367" y="2314"/>
                <a:ext cx="663" cy="124"/>
              </a:xfrm>
              <a:prstGeom prst="rect">
                <a:avLst/>
              </a:prstGeom>
              <a:noFill/>
              <a:ln w="5" cap="sq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04" name="Rectangle 397"/>
              <p:cNvSpPr>
                <a:spLocks noChangeArrowheads="1"/>
              </p:cNvSpPr>
              <p:nvPr/>
            </p:nvSpPr>
            <p:spPr bwMode="auto">
              <a:xfrm>
                <a:off x="4367" y="2217"/>
                <a:ext cx="283" cy="97"/>
              </a:xfrm>
              <a:prstGeom prst="rect">
                <a:avLst/>
              </a:prstGeom>
              <a:solidFill>
                <a:srgbClr val="FFFFE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05" name="Rectangle 398"/>
              <p:cNvSpPr>
                <a:spLocks noChangeArrowheads="1"/>
              </p:cNvSpPr>
              <p:nvPr/>
            </p:nvSpPr>
            <p:spPr bwMode="auto">
              <a:xfrm>
                <a:off x="4650" y="2217"/>
                <a:ext cx="5" cy="97"/>
              </a:xfrm>
              <a:prstGeom prst="rect">
                <a:avLst/>
              </a:prstGeom>
              <a:solidFill>
                <a:srgbClr val="FFFFD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06" name="Rectangle 399"/>
              <p:cNvSpPr>
                <a:spLocks noChangeArrowheads="1"/>
              </p:cNvSpPr>
              <p:nvPr/>
            </p:nvSpPr>
            <p:spPr bwMode="auto">
              <a:xfrm>
                <a:off x="4655" y="2217"/>
                <a:ext cx="5" cy="97"/>
              </a:xfrm>
              <a:prstGeom prst="rect">
                <a:avLst/>
              </a:prstGeom>
              <a:solidFill>
                <a:srgbClr val="FEFED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07" name="Rectangle 400"/>
              <p:cNvSpPr>
                <a:spLocks noChangeArrowheads="1"/>
              </p:cNvSpPr>
              <p:nvPr/>
            </p:nvSpPr>
            <p:spPr bwMode="auto">
              <a:xfrm>
                <a:off x="4660" y="2217"/>
                <a:ext cx="5" cy="97"/>
              </a:xfrm>
              <a:prstGeom prst="rect">
                <a:avLst/>
              </a:prstGeom>
              <a:solidFill>
                <a:srgbClr val="FEFED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08" name="Rectangle 401"/>
              <p:cNvSpPr>
                <a:spLocks noChangeArrowheads="1"/>
              </p:cNvSpPr>
              <p:nvPr/>
            </p:nvSpPr>
            <p:spPr bwMode="auto">
              <a:xfrm>
                <a:off x="4665" y="2217"/>
                <a:ext cx="5" cy="97"/>
              </a:xfrm>
              <a:prstGeom prst="rect">
                <a:avLst/>
              </a:prstGeom>
              <a:solidFill>
                <a:srgbClr val="FEFE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09" name="Rectangle 402"/>
              <p:cNvSpPr>
                <a:spLocks noChangeArrowheads="1"/>
              </p:cNvSpPr>
              <p:nvPr/>
            </p:nvSpPr>
            <p:spPr bwMode="auto">
              <a:xfrm>
                <a:off x="4670" y="2217"/>
                <a:ext cx="5" cy="97"/>
              </a:xfrm>
              <a:prstGeom prst="rect">
                <a:avLst/>
              </a:prstGeom>
              <a:solidFill>
                <a:srgbClr val="FEFED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10" name="Rectangle 403"/>
              <p:cNvSpPr>
                <a:spLocks noChangeArrowheads="1"/>
              </p:cNvSpPr>
              <p:nvPr/>
            </p:nvSpPr>
            <p:spPr bwMode="auto">
              <a:xfrm>
                <a:off x="4675" y="2217"/>
                <a:ext cx="5" cy="97"/>
              </a:xfrm>
              <a:prstGeom prst="rect">
                <a:avLst/>
              </a:prstGeom>
              <a:solidFill>
                <a:srgbClr val="FDFDD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11" name="Rectangle 404"/>
              <p:cNvSpPr>
                <a:spLocks noChangeArrowheads="1"/>
              </p:cNvSpPr>
              <p:nvPr/>
            </p:nvSpPr>
            <p:spPr bwMode="auto">
              <a:xfrm>
                <a:off x="4680" y="2217"/>
                <a:ext cx="6" cy="97"/>
              </a:xfrm>
              <a:prstGeom prst="rect">
                <a:avLst/>
              </a:prstGeom>
              <a:solidFill>
                <a:srgbClr val="FDFDD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12" name="Rectangle 405"/>
              <p:cNvSpPr>
                <a:spLocks noChangeArrowheads="1"/>
              </p:cNvSpPr>
              <p:nvPr/>
            </p:nvSpPr>
            <p:spPr bwMode="auto">
              <a:xfrm>
                <a:off x="4686" y="2217"/>
                <a:ext cx="5" cy="97"/>
              </a:xfrm>
              <a:prstGeom prst="rect">
                <a:avLst/>
              </a:prstGeom>
              <a:solidFill>
                <a:srgbClr val="FDFDD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13" name="Rectangle 406"/>
              <p:cNvSpPr>
                <a:spLocks noChangeArrowheads="1"/>
              </p:cNvSpPr>
              <p:nvPr/>
            </p:nvSpPr>
            <p:spPr bwMode="auto">
              <a:xfrm>
                <a:off x="4691" y="2217"/>
                <a:ext cx="10" cy="97"/>
              </a:xfrm>
              <a:prstGeom prst="rect">
                <a:avLst/>
              </a:prstGeom>
              <a:solidFill>
                <a:srgbClr val="FCFC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608"/>
            <p:cNvGrpSpPr>
              <a:grpSpLocks/>
            </p:cNvGrpSpPr>
            <p:nvPr/>
          </p:nvGrpSpPr>
          <p:grpSpPr bwMode="auto">
            <a:xfrm>
              <a:off x="885" y="1594"/>
              <a:ext cx="4037" cy="1152"/>
              <a:chOff x="885" y="1594"/>
              <a:chExt cx="4037" cy="1152"/>
            </a:xfrm>
          </p:grpSpPr>
          <p:sp>
            <p:nvSpPr>
              <p:cNvPr id="52314" name="Rectangle 408"/>
              <p:cNvSpPr>
                <a:spLocks noChangeArrowheads="1"/>
              </p:cNvSpPr>
              <p:nvPr/>
            </p:nvSpPr>
            <p:spPr bwMode="auto">
              <a:xfrm>
                <a:off x="4701" y="2217"/>
                <a:ext cx="5" cy="97"/>
              </a:xfrm>
              <a:prstGeom prst="rect">
                <a:avLst/>
              </a:prstGeom>
              <a:solidFill>
                <a:srgbClr val="FCFCD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15" name="Rectangle 409"/>
              <p:cNvSpPr>
                <a:spLocks noChangeArrowheads="1"/>
              </p:cNvSpPr>
              <p:nvPr/>
            </p:nvSpPr>
            <p:spPr bwMode="auto">
              <a:xfrm>
                <a:off x="4706" y="2217"/>
                <a:ext cx="5" cy="97"/>
              </a:xfrm>
              <a:prstGeom prst="rect">
                <a:avLst/>
              </a:prstGeom>
              <a:solidFill>
                <a:srgbClr val="FBFBD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16" name="Rectangle 410"/>
              <p:cNvSpPr>
                <a:spLocks noChangeArrowheads="1"/>
              </p:cNvSpPr>
              <p:nvPr/>
            </p:nvSpPr>
            <p:spPr bwMode="auto">
              <a:xfrm>
                <a:off x="4711" y="2217"/>
                <a:ext cx="11" cy="97"/>
              </a:xfrm>
              <a:prstGeom prst="rect">
                <a:avLst/>
              </a:prstGeom>
              <a:solidFill>
                <a:srgbClr val="FBFB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17" name="Rectangle 411"/>
              <p:cNvSpPr>
                <a:spLocks noChangeArrowheads="1"/>
              </p:cNvSpPr>
              <p:nvPr/>
            </p:nvSpPr>
            <p:spPr bwMode="auto">
              <a:xfrm>
                <a:off x="4722" y="2217"/>
                <a:ext cx="5" cy="97"/>
              </a:xfrm>
              <a:prstGeom prst="rect">
                <a:avLst/>
              </a:prstGeom>
              <a:solidFill>
                <a:srgbClr val="FBFBD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18" name="Rectangle 412"/>
              <p:cNvSpPr>
                <a:spLocks noChangeArrowheads="1"/>
              </p:cNvSpPr>
              <p:nvPr/>
            </p:nvSpPr>
            <p:spPr bwMode="auto">
              <a:xfrm>
                <a:off x="4727" y="2217"/>
                <a:ext cx="5" cy="97"/>
              </a:xfrm>
              <a:prstGeom prst="rect">
                <a:avLst/>
              </a:prstGeom>
              <a:solidFill>
                <a:srgbClr val="FAFAD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19" name="Rectangle 413"/>
              <p:cNvSpPr>
                <a:spLocks noChangeArrowheads="1"/>
              </p:cNvSpPr>
              <p:nvPr/>
            </p:nvSpPr>
            <p:spPr bwMode="auto">
              <a:xfrm>
                <a:off x="4732" y="2217"/>
                <a:ext cx="5" cy="97"/>
              </a:xfrm>
              <a:prstGeom prst="rect">
                <a:avLst/>
              </a:prstGeom>
              <a:solidFill>
                <a:srgbClr val="FAFAD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20" name="Rectangle 414"/>
              <p:cNvSpPr>
                <a:spLocks noChangeArrowheads="1"/>
              </p:cNvSpPr>
              <p:nvPr/>
            </p:nvSpPr>
            <p:spPr bwMode="auto">
              <a:xfrm>
                <a:off x="4737" y="2217"/>
                <a:ext cx="5" cy="97"/>
              </a:xfrm>
              <a:prstGeom prst="rect">
                <a:avLst/>
              </a:prstGeom>
              <a:solidFill>
                <a:srgbClr val="FAFAD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21" name="Rectangle 415"/>
              <p:cNvSpPr>
                <a:spLocks noChangeArrowheads="1"/>
              </p:cNvSpPr>
              <p:nvPr/>
            </p:nvSpPr>
            <p:spPr bwMode="auto">
              <a:xfrm>
                <a:off x="4742" y="2217"/>
                <a:ext cx="5" cy="97"/>
              </a:xfrm>
              <a:prstGeom prst="rect">
                <a:avLst/>
              </a:prstGeom>
              <a:solidFill>
                <a:srgbClr val="F9F9D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22" name="Rectangle 416"/>
              <p:cNvSpPr>
                <a:spLocks noChangeArrowheads="1"/>
              </p:cNvSpPr>
              <p:nvPr/>
            </p:nvSpPr>
            <p:spPr bwMode="auto">
              <a:xfrm>
                <a:off x="4747" y="2217"/>
                <a:ext cx="5" cy="97"/>
              </a:xfrm>
              <a:prstGeom prst="rect">
                <a:avLst/>
              </a:prstGeom>
              <a:solidFill>
                <a:srgbClr val="F9F9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23" name="Rectangle 417"/>
              <p:cNvSpPr>
                <a:spLocks noChangeArrowheads="1"/>
              </p:cNvSpPr>
              <p:nvPr/>
            </p:nvSpPr>
            <p:spPr bwMode="auto">
              <a:xfrm>
                <a:off x="4752" y="2217"/>
                <a:ext cx="11" cy="97"/>
              </a:xfrm>
              <a:prstGeom prst="rect">
                <a:avLst/>
              </a:prstGeom>
              <a:solidFill>
                <a:srgbClr val="F9F9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24" name="Rectangle 418"/>
              <p:cNvSpPr>
                <a:spLocks noChangeArrowheads="1"/>
              </p:cNvSpPr>
              <p:nvPr/>
            </p:nvSpPr>
            <p:spPr bwMode="auto">
              <a:xfrm>
                <a:off x="4763" y="2217"/>
                <a:ext cx="5" cy="97"/>
              </a:xfrm>
              <a:prstGeom prst="rect">
                <a:avLst/>
              </a:prstGeom>
              <a:solidFill>
                <a:srgbClr val="F9F9C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25" name="Rectangle 419"/>
              <p:cNvSpPr>
                <a:spLocks noChangeArrowheads="1"/>
              </p:cNvSpPr>
              <p:nvPr/>
            </p:nvSpPr>
            <p:spPr bwMode="auto">
              <a:xfrm>
                <a:off x="4768" y="2217"/>
                <a:ext cx="5" cy="97"/>
              </a:xfrm>
              <a:prstGeom prst="rect">
                <a:avLst/>
              </a:prstGeom>
              <a:solidFill>
                <a:srgbClr val="F8F8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26" name="Rectangle 420"/>
              <p:cNvSpPr>
                <a:spLocks noChangeArrowheads="1"/>
              </p:cNvSpPr>
              <p:nvPr/>
            </p:nvSpPr>
            <p:spPr bwMode="auto">
              <a:xfrm>
                <a:off x="4773" y="2217"/>
                <a:ext cx="10" cy="97"/>
              </a:xfrm>
              <a:prstGeom prst="rect">
                <a:avLst/>
              </a:prstGeom>
              <a:solidFill>
                <a:srgbClr val="F8F8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27" name="Rectangle 421"/>
              <p:cNvSpPr>
                <a:spLocks noChangeArrowheads="1"/>
              </p:cNvSpPr>
              <p:nvPr/>
            </p:nvSpPr>
            <p:spPr bwMode="auto">
              <a:xfrm>
                <a:off x="4783" y="2217"/>
                <a:ext cx="5" cy="97"/>
              </a:xfrm>
              <a:prstGeom prst="rect">
                <a:avLst/>
              </a:prstGeom>
              <a:solidFill>
                <a:srgbClr val="F8F8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28" name="Rectangle 422"/>
              <p:cNvSpPr>
                <a:spLocks noChangeArrowheads="1"/>
              </p:cNvSpPr>
              <p:nvPr/>
            </p:nvSpPr>
            <p:spPr bwMode="auto">
              <a:xfrm>
                <a:off x="4788" y="2217"/>
                <a:ext cx="5" cy="97"/>
              </a:xfrm>
              <a:prstGeom prst="rect">
                <a:avLst/>
              </a:prstGeom>
              <a:solidFill>
                <a:srgbClr val="F8F8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29" name="Rectangle 423"/>
              <p:cNvSpPr>
                <a:spLocks noChangeArrowheads="1"/>
              </p:cNvSpPr>
              <p:nvPr/>
            </p:nvSpPr>
            <p:spPr bwMode="auto">
              <a:xfrm>
                <a:off x="4793" y="2217"/>
                <a:ext cx="6" cy="97"/>
              </a:xfrm>
              <a:prstGeom prst="rect">
                <a:avLst/>
              </a:prstGeom>
              <a:solidFill>
                <a:srgbClr val="F7F7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30" name="Rectangle 424"/>
              <p:cNvSpPr>
                <a:spLocks noChangeArrowheads="1"/>
              </p:cNvSpPr>
              <p:nvPr/>
            </p:nvSpPr>
            <p:spPr bwMode="auto">
              <a:xfrm>
                <a:off x="4799" y="2217"/>
                <a:ext cx="5" cy="97"/>
              </a:xfrm>
              <a:prstGeom prst="rect">
                <a:avLst/>
              </a:prstGeom>
              <a:solidFill>
                <a:srgbClr val="F7F7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31" name="Rectangle 425"/>
              <p:cNvSpPr>
                <a:spLocks noChangeArrowheads="1"/>
              </p:cNvSpPr>
              <p:nvPr/>
            </p:nvSpPr>
            <p:spPr bwMode="auto">
              <a:xfrm>
                <a:off x="4804" y="2217"/>
                <a:ext cx="5" cy="97"/>
              </a:xfrm>
              <a:prstGeom prst="rect">
                <a:avLst/>
              </a:prstGeom>
              <a:solidFill>
                <a:srgbClr val="F7F7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32" name="Rectangle 426"/>
              <p:cNvSpPr>
                <a:spLocks noChangeArrowheads="1"/>
              </p:cNvSpPr>
              <p:nvPr/>
            </p:nvSpPr>
            <p:spPr bwMode="auto">
              <a:xfrm>
                <a:off x="4809" y="2217"/>
                <a:ext cx="5" cy="97"/>
              </a:xfrm>
              <a:prstGeom prst="rect">
                <a:avLst/>
              </a:prstGeom>
              <a:solidFill>
                <a:srgbClr val="F7F7C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33" name="Rectangle 427"/>
              <p:cNvSpPr>
                <a:spLocks noChangeArrowheads="1"/>
              </p:cNvSpPr>
              <p:nvPr/>
            </p:nvSpPr>
            <p:spPr bwMode="auto">
              <a:xfrm>
                <a:off x="4814" y="2217"/>
                <a:ext cx="5" cy="97"/>
              </a:xfrm>
              <a:prstGeom prst="rect">
                <a:avLst/>
              </a:prstGeom>
              <a:solidFill>
                <a:srgbClr val="F6F6C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34" name="Rectangle 428"/>
              <p:cNvSpPr>
                <a:spLocks noChangeArrowheads="1"/>
              </p:cNvSpPr>
              <p:nvPr/>
            </p:nvSpPr>
            <p:spPr bwMode="auto">
              <a:xfrm>
                <a:off x="4819" y="2217"/>
                <a:ext cx="5" cy="97"/>
              </a:xfrm>
              <a:prstGeom prst="rect">
                <a:avLst/>
              </a:prstGeom>
              <a:solidFill>
                <a:srgbClr val="F6F6C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35" name="Rectangle 429"/>
              <p:cNvSpPr>
                <a:spLocks noChangeArrowheads="1"/>
              </p:cNvSpPr>
              <p:nvPr/>
            </p:nvSpPr>
            <p:spPr bwMode="auto">
              <a:xfrm>
                <a:off x="4824" y="2217"/>
                <a:ext cx="5" cy="97"/>
              </a:xfrm>
              <a:prstGeom prst="rect">
                <a:avLst/>
              </a:prstGeom>
              <a:solidFill>
                <a:srgbClr val="F6F6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36" name="Rectangle 430"/>
              <p:cNvSpPr>
                <a:spLocks noChangeArrowheads="1"/>
              </p:cNvSpPr>
              <p:nvPr/>
            </p:nvSpPr>
            <p:spPr bwMode="auto">
              <a:xfrm>
                <a:off x="4829" y="2217"/>
                <a:ext cx="11" cy="97"/>
              </a:xfrm>
              <a:prstGeom prst="rect">
                <a:avLst/>
              </a:prstGeom>
              <a:solidFill>
                <a:srgbClr val="F5F5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37" name="Rectangle 431"/>
              <p:cNvSpPr>
                <a:spLocks noChangeArrowheads="1"/>
              </p:cNvSpPr>
              <p:nvPr/>
            </p:nvSpPr>
            <p:spPr bwMode="auto">
              <a:xfrm>
                <a:off x="4840" y="2217"/>
                <a:ext cx="5" cy="97"/>
              </a:xfrm>
              <a:prstGeom prst="rect">
                <a:avLst/>
              </a:prstGeom>
              <a:solidFill>
                <a:srgbClr val="F5F5C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38" name="Rectangle 432"/>
              <p:cNvSpPr>
                <a:spLocks noChangeArrowheads="1"/>
              </p:cNvSpPr>
              <p:nvPr/>
            </p:nvSpPr>
            <p:spPr bwMode="auto">
              <a:xfrm>
                <a:off x="4845" y="2217"/>
                <a:ext cx="5" cy="97"/>
              </a:xfrm>
              <a:prstGeom prst="rect">
                <a:avLst/>
              </a:prstGeom>
              <a:solidFill>
                <a:srgbClr val="F4F4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39" name="Rectangle 433"/>
              <p:cNvSpPr>
                <a:spLocks noChangeArrowheads="1"/>
              </p:cNvSpPr>
              <p:nvPr/>
            </p:nvSpPr>
            <p:spPr bwMode="auto">
              <a:xfrm>
                <a:off x="4850" y="2217"/>
                <a:ext cx="10" cy="97"/>
              </a:xfrm>
              <a:prstGeom prst="rect">
                <a:avLst/>
              </a:prstGeom>
              <a:solidFill>
                <a:srgbClr val="F4F4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40" name="Rectangle 434"/>
              <p:cNvSpPr>
                <a:spLocks noChangeArrowheads="1"/>
              </p:cNvSpPr>
              <p:nvPr/>
            </p:nvSpPr>
            <p:spPr bwMode="auto">
              <a:xfrm>
                <a:off x="4860" y="2217"/>
                <a:ext cx="5" cy="97"/>
              </a:xfrm>
              <a:prstGeom prst="rect">
                <a:avLst/>
              </a:prstGeom>
              <a:solidFill>
                <a:srgbClr val="F4F4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41" name="Rectangle 435"/>
              <p:cNvSpPr>
                <a:spLocks noChangeArrowheads="1"/>
              </p:cNvSpPr>
              <p:nvPr/>
            </p:nvSpPr>
            <p:spPr bwMode="auto">
              <a:xfrm>
                <a:off x="4865" y="2217"/>
                <a:ext cx="5" cy="97"/>
              </a:xfrm>
              <a:prstGeom prst="rect">
                <a:avLst/>
              </a:prstGeom>
              <a:solidFill>
                <a:srgbClr val="F3F3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42" name="Rectangle 436"/>
              <p:cNvSpPr>
                <a:spLocks noChangeArrowheads="1"/>
              </p:cNvSpPr>
              <p:nvPr/>
            </p:nvSpPr>
            <p:spPr bwMode="auto">
              <a:xfrm>
                <a:off x="4870" y="2217"/>
                <a:ext cx="6" cy="97"/>
              </a:xfrm>
              <a:prstGeom prst="rect">
                <a:avLst/>
              </a:prstGeom>
              <a:solidFill>
                <a:srgbClr val="F3F3B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43" name="Rectangle 437"/>
              <p:cNvSpPr>
                <a:spLocks noChangeArrowheads="1"/>
              </p:cNvSpPr>
              <p:nvPr/>
            </p:nvSpPr>
            <p:spPr bwMode="auto">
              <a:xfrm>
                <a:off x="4876" y="2217"/>
                <a:ext cx="5" cy="97"/>
              </a:xfrm>
              <a:prstGeom prst="rect">
                <a:avLst/>
              </a:prstGeom>
              <a:solidFill>
                <a:srgbClr val="F3F3B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44" name="Rectangle 438"/>
              <p:cNvSpPr>
                <a:spLocks noChangeArrowheads="1"/>
              </p:cNvSpPr>
              <p:nvPr/>
            </p:nvSpPr>
            <p:spPr bwMode="auto">
              <a:xfrm>
                <a:off x="4881" y="2217"/>
                <a:ext cx="5" cy="97"/>
              </a:xfrm>
              <a:prstGeom prst="rect">
                <a:avLst/>
              </a:prstGeom>
              <a:solidFill>
                <a:srgbClr val="F2F2B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45" name="Rectangle 439"/>
              <p:cNvSpPr>
                <a:spLocks noChangeArrowheads="1"/>
              </p:cNvSpPr>
              <p:nvPr/>
            </p:nvSpPr>
            <p:spPr bwMode="auto">
              <a:xfrm>
                <a:off x="4886" y="2217"/>
                <a:ext cx="5" cy="97"/>
              </a:xfrm>
              <a:prstGeom prst="rect">
                <a:avLst/>
              </a:prstGeom>
              <a:solidFill>
                <a:srgbClr val="F2F2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46" name="Rectangle 440"/>
              <p:cNvSpPr>
                <a:spLocks noChangeArrowheads="1"/>
              </p:cNvSpPr>
              <p:nvPr/>
            </p:nvSpPr>
            <p:spPr bwMode="auto">
              <a:xfrm>
                <a:off x="4891" y="2217"/>
                <a:ext cx="5" cy="97"/>
              </a:xfrm>
              <a:prstGeom prst="rect">
                <a:avLst/>
              </a:prstGeom>
              <a:solidFill>
                <a:srgbClr val="F2F2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47" name="Rectangle 441"/>
              <p:cNvSpPr>
                <a:spLocks noChangeArrowheads="1"/>
              </p:cNvSpPr>
              <p:nvPr/>
            </p:nvSpPr>
            <p:spPr bwMode="auto">
              <a:xfrm>
                <a:off x="4896" y="2217"/>
                <a:ext cx="5" cy="97"/>
              </a:xfrm>
              <a:prstGeom prst="rect">
                <a:avLst/>
              </a:prstGeom>
              <a:solidFill>
                <a:srgbClr val="F1F1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48" name="Rectangle 442"/>
              <p:cNvSpPr>
                <a:spLocks noChangeArrowheads="1"/>
              </p:cNvSpPr>
              <p:nvPr/>
            </p:nvSpPr>
            <p:spPr bwMode="auto">
              <a:xfrm>
                <a:off x="4901" y="2217"/>
                <a:ext cx="5" cy="97"/>
              </a:xfrm>
              <a:prstGeom prst="rect">
                <a:avLst/>
              </a:prstGeom>
              <a:solidFill>
                <a:srgbClr val="F1F1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49" name="Rectangle 443"/>
              <p:cNvSpPr>
                <a:spLocks noChangeArrowheads="1"/>
              </p:cNvSpPr>
              <p:nvPr/>
            </p:nvSpPr>
            <p:spPr bwMode="auto">
              <a:xfrm>
                <a:off x="4906" y="2217"/>
                <a:ext cx="6" cy="97"/>
              </a:xfrm>
              <a:prstGeom prst="rect">
                <a:avLst/>
              </a:prstGeom>
              <a:solidFill>
                <a:srgbClr val="F1F1B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50" name="Rectangle 444"/>
              <p:cNvSpPr>
                <a:spLocks noChangeArrowheads="1"/>
              </p:cNvSpPr>
              <p:nvPr/>
            </p:nvSpPr>
            <p:spPr bwMode="auto">
              <a:xfrm>
                <a:off x="4912" y="2217"/>
                <a:ext cx="5" cy="97"/>
              </a:xfrm>
              <a:prstGeom prst="rect">
                <a:avLst/>
              </a:prstGeom>
              <a:solidFill>
                <a:srgbClr val="F1F1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51" name="Rectangle 445"/>
              <p:cNvSpPr>
                <a:spLocks noChangeArrowheads="1"/>
              </p:cNvSpPr>
              <p:nvPr/>
            </p:nvSpPr>
            <p:spPr bwMode="auto">
              <a:xfrm>
                <a:off x="4917" y="2217"/>
                <a:ext cx="5" cy="97"/>
              </a:xfrm>
              <a:prstGeom prst="rect">
                <a:avLst/>
              </a:prstGeom>
              <a:solidFill>
                <a:srgbClr val="F0F0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52" name="Rectangle 446"/>
              <p:cNvSpPr>
                <a:spLocks noChangeArrowheads="1"/>
              </p:cNvSpPr>
              <p:nvPr/>
            </p:nvSpPr>
            <p:spPr bwMode="auto">
              <a:xfrm>
                <a:off x="4367" y="2217"/>
                <a:ext cx="555" cy="97"/>
              </a:xfrm>
              <a:prstGeom prst="rect">
                <a:avLst/>
              </a:prstGeom>
              <a:noFill/>
              <a:ln w="5" cap="sq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53" name="Rectangle 447"/>
              <p:cNvSpPr>
                <a:spLocks noChangeArrowheads="1"/>
              </p:cNvSpPr>
              <p:nvPr/>
            </p:nvSpPr>
            <p:spPr bwMode="auto">
              <a:xfrm>
                <a:off x="4393" y="2232"/>
                <a:ext cx="483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eaLnBrk="1" hangingPunct="1">
                  <a:buClrTx/>
                  <a:buSzTx/>
                  <a:buFontTx/>
                  <a:buNone/>
                </a:pPr>
                <a:r>
                  <a:rPr lang="en-US" sz="700" b="1">
                    <a:solidFill>
                      <a:srgbClr val="000000"/>
                    </a:solidFill>
                    <a:latin typeface="Arial" pitchFamily="34" charset="0"/>
                  </a:rPr>
                  <a:t>multipart-coverage</a:t>
                </a:r>
                <a:endParaRPr lang="en-US" sz="1800">
                  <a:solidFill>
                    <a:schemeClr val="tx1"/>
                  </a:solidFill>
                  <a:latin typeface="Arial" pitchFamily="34" charset="0"/>
                </a:endParaRPr>
              </a:p>
            </p:txBody>
          </p:sp>
          <p:sp>
            <p:nvSpPr>
              <p:cNvPr id="52354" name="Rectangle 448"/>
              <p:cNvSpPr>
                <a:spLocks noChangeArrowheads="1"/>
              </p:cNvSpPr>
              <p:nvPr/>
            </p:nvSpPr>
            <p:spPr bwMode="auto">
              <a:xfrm>
                <a:off x="3356" y="2644"/>
                <a:ext cx="708" cy="102"/>
              </a:xfrm>
              <a:prstGeom prst="rect">
                <a:avLst/>
              </a:prstGeom>
              <a:solidFill>
                <a:srgbClr val="C0B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55" name="Rectangle 449"/>
              <p:cNvSpPr>
                <a:spLocks noChangeArrowheads="1"/>
              </p:cNvSpPr>
              <p:nvPr/>
            </p:nvSpPr>
            <p:spPr bwMode="auto">
              <a:xfrm>
                <a:off x="3356" y="2644"/>
                <a:ext cx="708" cy="102"/>
              </a:xfrm>
              <a:prstGeom prst="rect">
                <a:avLst/>
              </a:prstGeom>
              <a:noFill/>
              <a:ln w="5" cap="sq">
                <a:solidFill>
                  <a:srgbClr val="C0BFC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56" name="Rectangle 450"/>
              <p:cNvSpPr>
                <a:spLocks noChangeArrowheads="1"/>
              </p:cNvSpPr>
              <p:nvPr/>
            </p:nvSpPr>
            <p:spPr bwMode="auto">
              <a:xfrm>
                <a:off x="3356" y="2546"/>
                <a:ext cx="631" cy="92"/>
              </a:xfrm>
              <a:prstGeom prst="rect">
                <a:avLst/>
              </a:prstGeom>
              <a:solidFill>
                <a:srgbClr val="C0B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57" name="Rectangle 451"/>
              <p:cNvSpPr>
                <a:spLocks noChangeArrowheads="1"/>
              </p:cNvSpPr>
              <p:nvPr/>
            </p:nvSpPr>
            <p:spPr bwMode="auto">
              <a:xfrm>
                <a:off x="3356" y="2546"/>
                <a:ext cx="631" cy="92"/>
              </a:xfrm>
              <a:prstGeom prst="rect">
                <a:avLst/>
              </a:prstGeom>
              <a:noFill/>
              <a:ln w="5" cap="sq">
                <a:solidFill>
                  <a:srgbClr val="C0BFC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58" name="Rectangle 452"/>
              <p:cNvSpPr>
                <a:spLocks noChangeArrowheads="1"/>
              </p:cNvSpPr>
              <p:nvPr/>
            </p:nvSpPr>
            <p:spPr bwMode="auto">
              <a:xfrm>
                <a:off x="3340" y="2628"/>
                <a:ext cx="714" cy="108"/>
              </a:xfrm>
              <a:prstGeom prst="rect">
                <a:avLst/>
              </a:prstGeom>
              <a:solidFill>
                <a:srgbClr val="FFFFE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59" name="Rectangle 453"/>
              <p:cNvSpPr>
                <a:spLocks noChangeArrowheads="1"/>
              </p:cNvSpPr>
              <p:nvPr/>
            </p:nvSpPr>
            <p:spPr bwMode="auto">
              <a:xfrm>
                <a:off x="3340" y="2628"/>
                <a:ext cx="714" cy="108"/>
              </a:xfrm>
              <a:prstGeom prst="rect">
                <a:avLst/>
              </a:prstGeom>
              <a:noFill/>
              <a:ln w="5" cap="sq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60" name="Rectangle 454"/>
              <p:cNvSpPr>
                <a:spLocks noChangeArrowheads="1"/>
              </p:cNvSpPr>
              <p:nvPr/>
            </p:nvSpPr>
            <p:spPr bwMode="auto">
              <a:xfrm>
                <a:off x="3340" y="2530"/>
                <a:ext cx="324" cy="98"/>
              </a:xfrm>
              <a:prstGeom prst="rect">
                <a:avLst/>
              </a:prstGeom>
              <a:solidFill>
                <a:srgbClr val="FFFFE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61" name="Rectangle 455"/>
              <p:cNvSpPr>
                <a:spLocks noChangeArrowheads="1"/>
              </p:cNvSpPr>
              <p:nvPr/>
            </p:nvSpPr>
            <p:spPr bwMode="auto">
              <a:xfrm>
                <a:off x="3664" y="2530"/>
                <a:ext cx="5" cy="98"/>
              </a:xfrm>
              <a:prstGeom prst="rect">
                <a:avLst/>
              </a:prstGeom>
              <a:solidFill>
                <a:srgbClr val="FFFFD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62" name="Rectangle 456"/>
              <p:cNvSpPr>
                <a:spLocks noChangeArrowheads="1"/>
              </p:cNvSpPr>
              <p:nvPr/>
            </p:nvSpPr>
            <p:spPr bwMode="auto">
              <a:xfrm>
                <a:off x="3669" y="2530"/>
                <a:ext cx="5" cy="98"/>
              </a:xfrm>
              <a:prstGeom prst="rect">
                <a:avLst/>
              </a:prstGeom>
              <a:solidFill>
                <a:srgbClr val="FEFED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63" name="Rectangle 457"/>
              <p:cNvSpPr>
                <a:spLocks noChangeArrowheads="1"/>
              </p:cNvSpPr>
              <p:nvPr/>
            </p:nvSpPr>
            <p:spPr bwMode="auto">
              <a:xfrm>
                <a:off x="3674" y="2530"/>
                <a:ext cx="5" cy="98"/>
              </a:xfrm>
              <a:prstGeom prst="rect">
                <a:avLst/>
              </a:prstGeom>
              <a:solidFill>
                <a:srgbClr val="FEFED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64" name="Rectangle 458"/>
              <p:cNvSpPr>
                <a:spLocks noChangeArrowheads="1"/>
              </p:cNvSpPr>
              <p:nvPr/>
            </p:nvSpPr>
            <p:spPr bwMode="auto">
              <a:xfrm>
                <a:off x="3679" y="2530"/>
                <a:ext cx="10" cy="98"/>
              </a:xfrm>
              <a:prstGeom prst="rect">
                <a:avLst/>
              </a:prstGeom>
              <a:solidFill>
                <a:srgbClr val="FEFE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65" name="Rectangle 459"/>
              <p:cNvSpPr>
                <a:spLocks noChangeArrowheads="1"/>
              </p:cNvSpPr>
              <p:nvPr/>
            </p:nvSpPr>
            <p:spPr bwMode="auto">
              <a:xfrm>
                <a:off x="3689" y="2530"/>
                <a:ext cx="5" cy="98"/>
              </a:xfrm>
              <a:prstGeom prst="rect">
                <a:avLst/>
              </a:prstGeom>
              <a:solidFill>
                <a:srgbClr val="FDFDD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66" name="Rectangle 460"/>
              <p:cNvSpPr>
                <a:spLocks noChangeArrowheads="1"/>
              </p:cNvSpPr>
              <p:nvPr/>
            </p:nvSpPr>
            <p:spPr bwMode="auto">
              <a:xfrm>
                <a:off x="3694" y="2530"/>
                <a:ext cx="11" cy="98"/>
              </a:xfrm>
              <a:prstGeom prst="rect">
                <a:avLst/>
              </a:prstGeom>
              <a:solidFill>
                <a:srgbClr val="FDFDD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67" name="Rectangle 461"/>
              <p:cNvSpPr>
                <a:spLocks noChangeArrowheads="1"/>
              </p:cNvSpPr>
              <p:nvPr/>
            </p:nvSpPr>
            <p:spPr bwMode="auto">
              <a:xfrm>
                <a:off x="3705" y="2530"/>
                <a:ext cx="5" cy="98"/>
              </a:xfrm>
              <a:prstGeom prst="rect">
                <a:avLst/>
              </a:prstGeom>
              <a:solidFill>
                <a:srgbClr val="FDFDD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68" name="Rectangle 462"/>
              <p:cNvSpPr>
                <a:spLocks noChangeArrowheads="1"/>
              </p:cNvSpPr>
              <p:nvPr/>
            </p:nvSpPr>
            <p:spPr bwMode="auto">
              <a:xfrm>
                <a:off x="3710" y="2530"/>
                <a:ext cx="5" cy="98"/>
              </a:xfrm>
              <a:prstGeom prst="rect">
                <a:avLst/>
              </a:prstGeom>
              <a:solidFill>
                <a:srgbClr val="FCFCD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69" name="Rectangle 463"/>
              <p:cNvSpPr>
                <a:spLocks noChangeArrowheads="1"/>
              </p:cNvSpPr>
              <p:nvPr/>
            </p:nvSpPr>
            <p:spPr bwMode="auto">
              <a:xfrm>
                <a:off x="3715" y="2530"/>
                <a:ext cx="5" cy="98"/>
              </a:xfrm>
              <a:prstGeom prst="rect">
                <a:avLst/>
              </a:prstGeom>
              <a:solidFill>
                <a:srgbClr val="FCFC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70" name="Rectangle 464"/>
              <p:cNvSpPr>
                <a:spLocks noChangeArrowheads="1"/>
              </p:cNvSpPr>
              <p:nvPr/>
            </p:nvSpPr>
            <p:spPr bwMode="auto">
              <a:xfrm>
                <a:off x="3720" y="2530"/>
                <a:ext cx="10" cy="98"/>
              </a:xfrm>
              <a:prstGeom prst="rect">
                <a:avLst/>
              </a:prstGeom>
              <a:solidFill>
                <a:srgbClr val="FCFCD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71" name="Rectangle 465"/>
              <p:cNvSpPr>
                <a:spLocks noChangeArrowheads="1"/>
              </p:cNvSpPr>
              <p:nvPr/>
            </p:nvSpPr>
            <p:spPr bwMode="auto">
              <a:xfrm>
                <a:off x="3730" y="2530"/>
                <a:ext cx="6" cy="98"/>
              </a:xfrm>
              <a:prstGeom prst="rect">
                <a:avLst/>
              </a:prstGeom>
              <a:solidFill>
                <a:srgbClr val="FBFBD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72" name="Rectangle 466"/>
              <p:cNvSpPr>
                <a:spLocks noChangeArrowheads="1"/>
              </p:cNvSpPr>
              <p:nvPr/>
            </p:nvSpPr>
            <p:spPr bwMode="auto">
              <a:xfrm>
                <a:off x="3736" y="2530"/>
                <a:ext cx="10" cy="98"/>
              </a:xfrm>
              <a:prstGeom prst="rect">
                <a:avLst/>
              </a:prstGeom>
              <a:solidFill>
                <a:srgbClr val="FBFB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73" name="Rectangle 467"/>
              <p:cNvSpPr>
                <a:spLocks noChangeArrowheads="1"/>
              </p:cNvSpPr>
              <p:nvPr/>
            </p:nvSpPr>
            <p:spPr bwMode="auto">
              <a:xfrm>
                <a:off x="3746" y="2530"/>
                <a:ext cx="5" cy="98"/>
              </a:xfrm>
              <a:prstGeom prst="rect">
                <a:avLst/>
              </a:prstGeom>
              <a:solidFill>
                <a:srgbClr val="FBFBD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74" name="Rectangle 468"/>
              <p:cNvSpPr>
                <a:spLocks noChangeArrowheads="1"/>
              </p:cNvSpPr>
              <p:nvPr/>
            </p:nvSpPr>
            <p:spPr bwMode="auto">
              <a:xfrm>
                <a:off x="3751" y="2530"/>
                <a:ext cx="5" cy="98"/>
              </a:xfrm>
              <a:prstGeom prst="rect">
                <a:avLst/>
              </a:prstGeom>
              <a:solidFill>
                <a:srgbClr val="FAFAD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75" name="Rectangle 469"/>
              <p:cNvSpPr>
                <a:spLocks noChangeArrowheads="1"/>
              </p:cNvSpPr>
              <p:nvPr/>
            </p:nvSpPr>
            <p:spPr bwMode="auto">
              <a:xfrm>
                <a:off x="3756" y="2530"/>
                <a:ext cx="10" cy="98"/>
              </a:xfrm>
              <a:prstGeom prst="rect">
                <a:avLst/>
              </a:prstGeom>
              <a:solidFill>
                <a:srgbClr val="FAFAD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76" name="Rectangle 470"/>
              <p:cNvSpPr>
                <a:spLocks noChangeArrowheads="1"/>
              </p:cNvSpPr>
              <p:nvPr/>
            </p:nvSpPr>
            <p:spPr bwMode="auto">
              <a:xfrm>
                <a:off x="3766" y="2530"/>
                <a:ext cx="5" cy="98"/>
              </a:xfrm>
              <a:prstGeom prst="rect">
                <a:avLst/>
              </a:prstGeom>
              <a:solidFill>
                <a:srgbClr val="FAFAD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77" name="Rectangle 471"/>
              <p:cNvSpPr>
                <a:spLocks noChangeArrowheads="1"/>
              </p:cNvSpPr>
              <p:nvPr/>
            </p:nvSpPr>
            <p:spPr bwMode="auto">
              <a:xfrm>
                <a:off x="3771" y="2530"/>
                <a:ext cx="6" cy="98"/>
              </a:xfrm>
              <a:prstGeom prst="rect">
                <a:avLst/>
              </a:prstGeom>
              <a:solidFill>
                <a:srgbClr val="F9F9D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78" name="Rectangle 472"/>
              <p:cNvSpPr>
                <a:spLocks noChangeArrowheads="1"/>
              </p:cNvSpPr>
              <p:nvPr/>
            </p:nvSpPr>
            <p:spPr bwMode="auto">
              <a:xfrm>
                <a:off x="3777" y="2530"/>
                <a:ext cx="10" cy="98"/>
              </a:xfrm>
              <a:prstGeom prst="rect">
                <a:avLst/>
              </a:prstGeom>
              <a:solidFill>
                <a:srgbClr val="F9F9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79" name="Rectangle 473"/>
              <p:cNvSpPr>
                <a:spLocks noChangeArrowheads="1"/>
              </p:cNvSpPr>
              <p:nvPr/>
            </p:nvSpPr>
            <p:spPr bwMode="auto">
              <a:xfrm>
                <a:off x="3787" y="2530"/>
                <a:ext cx="5" cy="98"/>
              </a:xfrm>
              <a:prstGeom prst="rect">
                <a:avLst/>
              </a:prstGeom>
              <a:solidFill>
                <a:srgbClr val="F9F9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80" name="Rectangle 474"/>
              <p:cNvSpPr>
                <a:spLocks noChangeArrowheads="1"/>
              </p:cNvSpPr>
              <p:nvPr/>
            </p:nvSpPr>
            <p:spPr bwMode="auto">
              <a:xfrm>
                <a:off x="3792" y="2530"/>
                <a:ext cx="10" cy="98"/>
              </a:xfrm>
              <a:prstGeom prst="rect">
                <a:avLst/>
              </a:prstGeom>
              <a:solidFill>
                <a:srgbClr val="F9F9C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81" name="Rectangle 475"/>
              <p:cNvSpPr>
                <a:spLocks noChangeArrowheads="1"/>
              </p:cNvSpPr>
              <p:nvPr/>
            </p:nvSpPr>
            <p:spPr bwMode="auto">
              <a:xfrm>
                <a:off x="3802" y="2530"/>
                <a:ext cx="5" cy="98"/>
              </a:xfrm>
              <a:prstGeom prst="rect">
                <a:avLst/>
              </a:prstGeom>
              <a:solidFill>
                <a:srgbClr val="F8F8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82" name="Rectangle 476"/>
              <p:cNvSpPr>
                <a:spLocks noChangeArrowheads="1"/>
              </p:cNvSpPr>
              <p:nvPr/>
            </p:nvSpPr>
            <p:spPr bwMode="auto">
              <a:xfrm>
                <a:off x="3807" y="2530"/>
                <a:ext cx="11" cy="98"/>
              </a:xfrm>
              <a:prstGeom prst="rect">
                <a:avLst/>
              </a:prstGeom>
              <a:solidFill>
                <a:srgbClr val="F8F8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83" name="Rectangle 477"/>
              <p:cNvSpPr>
                <a:spLocks noChangeArrowheads="1"/>
              </p:cNvSpPr>
              <p:nvPr/>
            </p:nvSpPr>
            <p:spPr bwMode="auto">
              <a:xfrm>
                <a:off x="3818" y="2530"/>
                <a:ext cx="5" cy="98"/>
              </a:xfrm>
              <a:prstGeom prst="rect">
                <a:avLst/>
              </a:prstGeom>
              <a:solidFill>
                <a:srgbClr val="F8F8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84" name="Rectangle 478"/>
              <p:cNvSpPr>
                <a:spLocks noChangeArrowheads="1"/>
              </p:cNvSpPr>
              <p:nvPr/>
            </p:nvSpPr>
            <p:spPr bwMode="auto">
              <a:xfrm>
                <a:off x="3823" y="2530"/>
                <a:ext cx="5" cy="98"/>
              </a:xfrm>
              <a:prstGeom prst="rect">
                <a:avLst/>
              </a:prstGeom>
              <a:solidFill>
                <a:srgbClr val="F8F8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85" name="Rectangle 479"/>
              <p:cNvSpPr>
                <a:spLocks noChangeArrowheads="1"/>
              </p:cNvSpPr>
              <p:nvPr/>
            </p:nvSpPr>
            <p:spPr bwMode="auto">
              <a:xfrm>
                <a:off x="3828" y="2530"/>
                <a:ext cx="5" cy="98"/>
              </a:xfrm>
              <a:prstGeom prst="rect">
                <a:avLst/>
              </a:prstGeom>
              <a:solidFill>
                <a:srgbClr val="F7F7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86" name="Rectangle 480"/>
              <p:cNvSpPr>
                <a:spLocks noChangeArrowheads="1"/>
              </p:cNvSpPr>
              <p:nvPr/>
            </p:nvSpPr>
            <p:spPr bwMode="auto">
              <a:xfrm>
                <a:off x="3833" y="2530"/>
                <a:ext cx="5" cy="98"/>
              </a:xfrm>
              <a:prstGeom prst="rect">
                <a:avLst/>
              </a:prstGeom>
              <a:solidFill>
                <a:srgbClr val="F7F7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87" name="Rectangle 481"/>
              <p:cNvSpPr>
                <a:spLocks noChangeArrowheads="1"/>
              </p:cNvSpPr>
              <p:nvPr/>
            </p:nvSpPr>
            <p:spPr bwMode="auto">
              <a:xfrm>
                <a:off x="3838" y="2530"/>
                <a:ext cx="11" cy="98"/>
              </a:xfrm>
              <a:prstGeom prst="rect">
                <a:avLst/>
              </a:prstGeom>
              <a:solidFill>
                <a:srgbClr val="F7F7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88" name="Rectangle 482"/>
              <p:cNvSpPr>
                <a:spLocks noChangeArrowheads="1"/>
              </p:cNvSpPr>
              <p:nvPr/>
            </p:nvSpPr>
            <p:spPr bwMode="auto">
              <a:xfrm>
                <a:off x="3849" y="2530"/>
                <a:ext cx="5" cy="98"/>
              </a:xfrm>
              <a:prstGeom prst="rect">
                <a:avLst/>
              </a:prstGeom>
              <a:solidFill>
                <a:srgbClr val="F6F6C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89" name="Rectangle 483"/>
              <p:cNvSpPr>
                <a:spLocks noChangeArrowheads="1"/>
              </p:cNvSpPr>
              <p:nvPr/>
            </p:nvSpPr>
            <p:spPr bwMode="auto">
              <a:xfrm>
                <a:off x="3854" y="2530"/>
                <a:ext cx="10" cy="98"/>
              </a:xfrm>
              <a:prstGeom prst="rect">
                <a:avLst/>
              </a:prstGeom>
              <a:solidFill>
                <a:srgbClr val="F6F6C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90" name="Rectangle 484"/>
              <p:cNvSpPr>
                <a:spLocks noChangeArrowheads="1"/>
              </p:cNvSpPr>
              <p:nvPr/>
            </p:nvSpPr>
            <p:spPr bwMode="auto">
              <a:xfrm>
                <a:off x="3864" y="2530"/>
                <a:ext cx="5" cy="98"/>
              </a:xfrm>
              <a:prstGeom prst="rect">
                <a:avLst/>
              </a:prstGeom>
              <a:solidFill>
                <a:srgbClr val="F6F6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91" name="Rectangle 485"/>
              <p:cNvSpPr>
                <a:spLocks noChangeArrowheads="1"/>
              </p:cNvSpPr>
              <p:nvPr/>
            </p:nvSpPr>
            <p:spPr bwMode="auto">
              <a:xfrm>
                <a:off x="3869" y="2530"/>
                <a:ext cx="5" cy="98"/>
              </a:xfrm>
              <a:prstGeom prst="rect">
                <a:avLst/>
              </a:prstGeom>
              <a:solidFill>
                <a:srgbClr val="F5F5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92" name="Rectangle 486"/>
              <p:cNvSpPr>
                <a:spLocks noChangeArrowheads="1"/>
              </p:cNvSpPr>
              <p:nvPr/>
            </p:nvSpPr>
            <p:spPr bwMode="auto">
              <a:xfrm>
                <a:off x="3874" y="2530"/>
                <a:ext cx="5" cy="98"/>
              </a:xfrm>
              <a:prstGeom prst="rect">
                <a:avLst/>
              </a:prstGeom>
              <a:solidFill>
                <a:srgbClr val="F5F5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93" name="Rectangle 487"/>
              <p:cNvSpPr>
                <a:spLocks noChangeArrowheads="1"/>
              </p:cNvSpPr>
              <p:nvPr/>
            </p:nvSpPr>
            <p:spPr bwMode="auto">
              <a:xfrm>
                <a:off x="3879" y="2530"/>
                <a:ext cx="11" cy="98"/>
              </a:xfrm>
              <a:prstGeom prst="rect">
                <a:avLst/>
              </a:prstGeom>
              <a:solidFill>
                <a:srgbClr val="F5F5C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94" name="Rectangle 488"/>
              <p:cNvSpPr>
                <a:spLocks noChangeArrowheads="1"/>
              </p:cNvSpPr>
              <p:nvPr/>
            </p:nvSpPr>
            <p:spPr bwMode="auto">
              <a:xfrm>
                <a:off x="3890" y="2530"/>
                <a:ext cx="5" cy="98"/>
              </a:xfrm>
              <a:prstGeom prst="rect">
                <a:avLst/>
              </a:prstGeom>
              <a:solidFill>
                <a:srgbClr val="F4F4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95" name="Rectangle 489"/>
              <p:cNvSpPr>
                <a:spLocks noChangeArrowheads="1"/>
              </p:cNvSpPr>
              <p:nvPr/>
            </p:nvSpPr>
            <p:spPr bwMode="auto">
              <a:xfrm>
                <a:off x="3895" y="2530"/>
                <a:ext cx="10" cy="98"/>
              </a:xfrm>
              <a:prstGeom prst="rect">
                <a:avLst/>
              </a:prstGeom>
              <a:solidFill>
                <a:srgbClr val="F4F4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96" name="Rectangle 490"/>
              <p:cNvSpPr>
                <a:spLocks noChangeArrowheads="1"/>
              </p:cNvSpPr>
              <p:nvPr/>
            </p:nvSpPr>
            <p:spPr bwMode="auto">
              <a:xfrm>
                <a:off x="3905" y="2530"/>
                <a:ext cx="5" cy="98"/>
              </a:xfrm>
              <a:prstGeom prst="rect">
                <a:avLst/>
              </a:prstGeom>
              <a:solidFill>
                <a:srgbClr val="F4F4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97" name="Rectangle 491"/>
              <p:cNvSpPr>
                <a:spLocks noChangeArrowheads="1"/>
              </p:cNvSpPr>
              <p:nvPr/>
            </p:nvSpPr>
            <p:spPr bwMode="auto">
              <a:xfrm>
                <a:off x="3910" y="2530"/>
                <a:ext cx="5" cy="98"/>
              </a:xfrm>
              <a:prstGeom prst="rect">
                <a:avLst/>
              </a:prstGeom>
              <a:solidFill>
                <a:srgbClr val="F3F3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98" name="Rectangle 492"/>
              <p:cNvSpPr>
                <a:spLocks noChangeArrowheads="1"/>
              </p:cNvSpPr>
              <p:nvPr/>
            </p:nvSpPr>
            <p:spPr bwMode="auto">
              <a:xfrm>
                <a:off x="3915" y="2530"/>
                <a:ext cx="11" cy="98"/>
              </a:xfrm>
              <a:prstGeom prst="rect">
                <a:avLst/>
              </a:prstGeom>
              <a:solidFill>
                <a:srgbClr val="F3F3B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99" name="Rectangle 493"/>
              <p:cNvSpPr>
                <a:spLocks noChangeArrowheads="1"/>
              </p:cNvSpPr>
              <p:nvPr/>
            </p:nvSpPr>
            <p:spPr bwMode="auto">
              <a:xfrm>
                <a:off x="3926" y="2530"/>
                <a:ext cx="5" cy="98"/>
              </a:xfrm>
              <a:prstGeom prst="rect">
                <a:avLst/>
              </a:prstGeom>
              <a:solidFill>
                <a:srgbClr val="F3F3B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00" name="Rectangle 494"/>
              <p:cNvSpPr>
                <a:spLocks noChangeArrowheads="1"/>
              </p:cNvSpPr>
              <p:nvPr/>
            </p:nvSpPr>
            <p:spPr bwMode="auto">
              <a:xfrm>
                <a:off x="3931" y="2530"/>
                <a:ext cx="5" cy="98"/>
              </a:xfrm>
              <a:prstGeom prst="rect">
                <a:avLst/>
              </a:prstGeom>
              <a:solidFill>
                <a:srgbClr val="F2F2B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01" name="Rectangle 495"/>
              <p:cNvSpPr>
                <a:spLocks noChangeArrowheads="1"/>
              </p:cNvSpPr>
              <p:nvPr/>
            </p:nvSpPr>
            <p:spPr bwMode="auto">
              <a:xfrm>
                <a:off x="3936" y="2530"/>
                <a:ext cx="10" cy="98"/>
              </a:xfrm>
              <a:prstGeom prst="rect">
                <a:avLst/>
              </a:prstGeom>
              <a:solidFill>
                <a:srgbClr val="F2F2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02" name="Rectangle 496"/>
              <p:cNvSpPr>
                <a:spLocks noChangeArrowheads="1"/>
              </p:cNvSpPr>
              <p:nvPr/>
            </p:nvSpPr>
            <p:spPr bwMode="auto">
              <a:xfrm>
                <a:off x="3946" y="2530"/>
                <a:ext cx="5" cy="98"/>
              </a:xfrm>
              <a:prstGeom prst="rect">
                <a:avLst/>
              </a:prstGeom>
              <a:solidFill>
                <a:srgbClr val="F2F2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03" name="Rectangle 497"/>
              <p:cNvSpPr>
                <a:spLocks noChangeArrowheads="1"/>
              </p:cNvSpPr>
              <p:nvPr/>
            </p:nvSpPr>
            <p:spPr bwMode="auto">
              <a:xfrm>
                <a:off x="3951" y="2530"/>
                <a:ext cx="10" cy="98"/>
              </a:xfrm>
              <a:prstGeom prst="rect">
                <a:avLst/>
              </a:prstGeom>
              <a:solidFill>
                <a:srgbClr val="F1F1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04" name="Rectangle 498"/>
              <p:cNvSpPr>
                <a:spLocks noChangeArrowheads="1"/>
              </p:cNvSpPr>
              <p:nvPr/>
            </p:nvSpPr>
            <p:spPr bwMode="auto">
              <a:xfrm>
                <a:off x="3961" y="2530"/>
                <a:ext cx="6" cy="98"/>
              </a:xfrm>
              <a:prstGeom prst="rect">
                <a:avLst/>
              </a:prstGeom>
              <a:solidFill>
                <a:srgbClr val="F1F1B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05" name="Rectangle 499"/>
              <p:cNvSpPr>
                <a:spLocks noChangeArrowheads="1"/>
              </p:cNvSpPr>
              <p:nvPr/>
            </p:nvSpPr>
            <p:spPr bwMode="auto">
              <a:xfrm>
                <a:off x="3967" y="2530"/>
                <a:ext cx="5" cy="98"/>
              </a:xfrm>
              <a:prstGeom prst="rect">
                <a:avLst/>
              </a:prstGeom>
              <a:solidFill>
                <a:srgbClr val="F1F1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06" name="Rectangle 500"/>
              <p:cNvSpPr>
                <a:spLocks noChangeArrowheads="1"/>
              </p:cNvSpPr>
              <p:nvPr/>
            </p:nvSpPr>
            <p:spPr bwMode="auto">
              <a:xfrm>
                <a:off x="3972" y="2530"/>
                <a:ext cx="5" cy="98"/>
              </a:xfrm>
              <a:prstGeom prst="rect">
                <a:avLst/>
              </a:prstGeom>
              <a:solidFill>
                <a:srgbClr val="F0F0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07" name="Rectangle 501"/>
              <p:cNvSpPr>
                <a:spLocks noChangeArrowheads="1"/>
              </p:cNvSpPr>
              <p:nvPr/>
            </p:nvSpPr>
            <p:spPr bwMode="auto">
              <a:xfrm>
                <a:off x="3340" y="2530"/>
                <a:ext cx="637" cy="98"/>
              </a:xfrm>
              <a:prstGeom prst="rect">
                <a:avLst/>
              </a:prstGeom>
              <a:noFill/>
              <a:ln w="5" cap="sq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08" name="Rectangle 502"/>
              <p:cNvSpPr>
                <a:spLocks noChangeArrowheads="1"/>
              </p:cNvSpPr>
              <p:nvPr/>
            </p:nvSpPr>
            <p:spPr bwMode="auto">
              <a:xfrm>
                <a:off x="3366" y="2546"/>
                <a:ext cx="56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eaLnBrk="1" hangingPunct="1">
                  <a:buClrTx/>
                  <a:buSzTx/>
                  <a:buFontTx/>
                  <a:buNone/>
                </a:pPr>
                <a:r>
                  <a:rPr lang="en-US" sz="700" b="1">
                    <a:solidFill>
                      <a:srgbClr val="000000"/>
                    </a:solidFill>
                    <a:latin typeface="Arial" pitchFamily="34" charset="0"/>
                  </a:rPr>
                  <a:t>other-format-coverage</a:t>
                </a:r>
                <a:endParaRPr lang="en-US" sz="1800">
                  <a:solidFill>
                    <a:schemeClr val="tx1"/>
                  </a:solidFill>
                  <a:latin typeface="Arial" pitchFamily="34" charset="0"/>
                </a:endParaRPr>
              </a:p>
            </p:txBody>
          </p:sp>
          <p:sp>
            <p:nvSpPr>
              <p:cNvPr id="52409" name="Rectangle 503"/>
              <p:cNvSpPr>
                <a:spLocks noChangeArrowheads="1"/>
              </p:cNvSpPr>
              <p:nvPr/>
            </p:nvSpPr>
            <p:spPr bwMode="auto">
              <a:xfrm>
                <a:off x="3356" y="1707"/>
                <a:ext cx="667" cy="113"/>
              </a:xfrm>
              <a:prstGeom prst="rect">
                <a:avLst/>
              </a:prstGeom>
              <a:solidFill>
                <a:srgbClr val="C0B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10" name="Rectangle 504"/>
              <p:cNvSpPr>
                <a:spLocks noChangeArrowheads="1"/>
              </p:cNvSpPr>
              <p:nvPr/>
            </p:nvSpPr>
            <p:spPr bwMode="auto">
              <a:xfrm>
                <a:off x="3356" y="1707"/>
                <a:ext cx="667" cy="113"/>
              </a:xfrm>
              <a:prstGeom prst="rect">
                <a:avLst/>
              </a:prstGeom>
              <a:noFill/>
              <a:ln w="5" cap="sq">
                <a:solidFill>
                  <a:srgbClr val="C0BFC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11" name="Rectangle 505"/>
              <p:cNvSpPr>
                <a:spLocks noChangeArrowheads="1"/>
              </p:cNvSpPr>
              <p:nvPr/>
            </p:nvSpPr>
            <p:spPr bwMode="auto">
              <a:xfrm>
                <a:off x="3356" y="1609"/>
                <a:ext cx="534" cy="93"/>
              </a:xfrm>
              <a:prstGeom prst="rect">
                <a:avLst/>
              </a:prstGeom>
              <a:solidFill>
                <a:srgbClr val="C0B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12" name="Rectangle 506"/>
              <p:cNvSpPr>
                <a:spLocks noChangeArrowheads="1"/>
              </p:cNvSpPr>
              <p:nvPr/>
            </p:nvSpPr>
            <p:spPr bwMode="auto">
              <a:xfrm>
                <a:off x="3356" y="1609"/>
                <a:ext cx="534" cy="93"/>
              </a:xfrm>
              <a:prstGeom prst="rect">
                <a:avLst/>
              </a:prstGeom>
              <a:noFill/>
              <a:ln w="5" cap="sq">
                <a:solidFill>
                  <a:srgbClr val="C0BFC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13" name="Rectangle 507"/>
              <p:cNvSpPr>
                <a:spLocks noChangeArrowheads="1"/>
              </p:cNvSpPr>
              <p:nvPr/>
            </p:nvSpPr>
            <p:spPr bwMode="auto">
              <a:xfrm>
                <a:off x="3340" y="1692"/>
                <a:ext cx="673" cy="118"/>
              </a:xfrm>
              <a:prstGeom prst="rect">
                <a:avLst/>
              </a:prstGeom>
              <a:solidFill>
                <a:srgbClr val="FFFFE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14" name="Rectangle 508"/>
              <p:cNvSpPr>
                <a:spLocks noChangeArrowheads="1"/>
              </p:cNvSpPr>
              <p:nvPr/>
            </p:nvSpPr>
            <p:spPr bwMode="auto">
              <a:xfrm>
                <a:off x="3340" y="1692"/>
                <a:ext cx="673" cy="118"/>
              </a:xfrm>
              <a:prstGeom prst="rect">
                <a:avLst/>
              </a:prstGeom>
              <a:noFill/>
              <a:ln w="5" cap="sq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15" name="Rectangle 509"/>
              <p:cNvSpPr>
                <a:spLocks noChangeArrowheads="1"/>
              </p:cNvSpPr>
              <p:nvPr/>
            </p:nvSpPr>
            <p:spPr bwMode="auto">
              <a:xfrm>
                <a:off x="3340" y="1594"/>
                <a:ext cx="277" cy="98"/>
              </a:xfrm>
              <a:prstGeom prst="rect">
                <a:avLst/>
              </a:prstGeom>
              <a:solidFill>
                <a:srgbClr val="FFFFE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16" name="Rectangle 510"/>
              <p:cNvSpPr>
                <a:spLocks noChangeArrowheads="1"/>
              </p:cNvSpPr>
              <p:nvPr/>
            </p:nvSpPr>
            <p:spPr bwMode="auto">
              <a:xfrm>
                <a:off x="3617" y="1594"/>
                <a:ext cx="6" cy="98"/>
              </a:xfrm>
              <a:prstGeom prst="rect">
                <a:avLst/>
              </a:prstGeom>
              <a:solidFill>
                <a:srgbClr val="FFFFD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17" name="Rectangle 511"/>
              <p:cNvSpPr>
                <a:spLocks noChangeArrowheads="1"/>
              </p:cNvSpPr>
              <p:nvPr/>
            </p:nvSpPr>
            <p:spPr bwMode="auto">
              <a:xfrm>
                <a:off x="3623" y="1594"/>
                <a:ext cx="5" cy="98"/>
              </a:xfrm>
              <a:prstGeom prst="rect">
                <a:avLst/>
              </a:prstGeom>
              <a:solidFill>
                <a:srgbClr val="FEFED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18" name="Rectangle 512"/>
              <p:cNvSpPr>
                <a:spLocks noChangeArrowheads="1"/>
              </p:cNvSpPr>
              <p:nvPr/>
            </p:nvSpPr>
            <p:spPr bwMode="auto">
              <a:xfrm>
                <a:off x="3628" y="1594"/>
                <a:ext cx="10" cy="98"/>
              </a:xfrm>
              <a:prstGeom prst="rect">
                <a:avLst/>
              </a:prstGeom>
              <a:solidFill>
                <a:srgbClr val="FEFE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19" name="Rectangle 513"/>
              <p:cNvSpPr>
                <a:spLocks noChangeArrowheads="1"/>
              </p:cNvSpPr>
              <p:nvPr/>
            </p:nvSpPr>
            <p:spPr bwMode="auto">
              <a:xfrm>
                <a:off x="3638" y="1594"/>
                <a:ext cx="5" cy="98"/>
              </a:xfrm>
              <a:prstGeom prst="rect">
                <a:avLst/>
              </a:prstGeom>
              <a:solidFill>
                <a:srgbClr val="FDFDD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20" name="Rectangle 514"/>
              <p:cNvSpPr>
                <a:spLocks noChangeArrowheads="1"/>
              </p:cNvSpPr>
              <p:nvPr/>
            </p:nvSpPr>
            <p:spPr bwMode="auto">
              <a:xfrm>
                <a:off x="3643" y="1594"/>
                <a:ext cx="5" cy="98"/>
              </a:xfrm>
              <a:prstGeom prst="rect">
                <a:avLst/>
              </a:prstGeom>
              <a:solidFill>
                <a:srgbClr val="FDFDD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21" name="Rectangle 515"/>
              <p:cNvSpPr>
                <a:spLocks noChangeArrowheads="1"/>
              </p:cNvSpPr>
              <p:nvPr/>
            </p:nvSpPr>
            <p:spPr bwMode="auto">
              <a:xfrm>
                <a:off x="3648" y="1594"/>
                <a:ext cx="5" cy="98"/>
              </a:xfrm>
              <a:prstGeom prst="rect">
                <a:avLst/>
              </a:prstGeom>
              <a:solidFill>
                <a:srgbClr val="FDFDD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22" name="Rectangle 516"/>
              <p:cNvSpPr>
                <a:spLocks noChangeArrowheads="1"/>
              </p:cNvSpPr>
              <p:nvPr/>
            </p:nvSpPr>
            <p:spPr bwMode="auto">
              <a:xfrm>
                <a:off x="3653" y="1594"/>
                <a:ext cx="6" cy="98"/>
              </a:xfrm>
              <a:prstGeom prst="rect">
                <a:avLst/>
              </a:prstGeom>
              <a:solidFill>
                <a:srgbClr val="FCFCD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23" name="Rectangle 517"/>
              <p:cNvSpPr>
                <a:spLocks noChangeArrowheads="1"/>
              </p:cNvSpPr>
              <p:nvPr/>
            </p:nvSpPr>
            <p:spPr bwMode="auto">
              <a:xfrm>
                <a:off x="3659" y="1594"/>
                <a:ext cx="5" cy="98"/>
              </a:xfrm>
              <a:prstGeom prst="rect">
                <a:avLst/>
              </a:prstGeom>
              <a:solidFill>
                <a:srgbClr val="FCFC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24" name="Rectangle 518"/>
              <p:cNvSpPr>
                <a:spLocks noChangeArrowheads="1"/>
              </p:cNvSpPr>
              <p:nvPr/>
            </p:nvSpPr>
            <p:spPr bwMode="auto">
              <a:xfrm>
                <a:off x="3664" y="1594"/>
                <a:ext cx="5" cy="98"/>
              </a:xfrm>
              <a:prstGeom prst="rect">
                <a:avLst/>
              </a:prstGeom>
              <a:solidFill>
                <a:srgbClr val="FCFCD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25" name="Rectangle 519"/>
              <p:cNvSpPr>
                <a:spLocks noChangeArrowheads="1"/>
              </p:cNvSpPr>
              <p:nvPr/>
            </p:nvSpPr>
            <p:spPr bwMode="auto">
              <a:xfrm>
                <a:off x="3669" y="1594"/>
                <a:ext cx="5" cy="98"/>
              </a:xfrm>
              <a:prstGeom prst="rect">
                <a:avLst/>
              </a:prstGeom>
              <a:solidFill>
                <a:srgbClr val="FCFCD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26" name="Rectangle 520"/>
              <p:cNvSpPr>
                <a:spLocks noChangeArrowheads="1"/>
              </p:cNvSpPr>
              <p:nvPr/>
            </p:nvSpPr>
            <p:spPr bwMode="auto">
              <a:xfrm>
                <a:off x="3674" y="1594"/>
                <a:ext cx="10" cy="98"/>
              </a:xfrm>
              <a:prstGeom prst="rect">
                <a:avLst/>
              </a:prstGeom>
              <a:solidFill>
                <a:srgbClr val="FBFB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27" name="Rectangle 521"/>
              <p:cNvSpPr>
                <a:spLocks noChangeArrowheads="1"/>
              </p:cNvSpPr>
              <p:nvPr/>
            </p:nvSpPr>
            <p:spPr bwMode="auto">
              <a:xfrm>
                <a:off x="3684" y="1594"/>
                <a:ext cx="5" cy="98"/>
              </a:xfrm>
              <a:prstGeom prst="rect">
                <a:avLst/>
              </a:prstGeom>
              <a:solidFill>
                <a:srgbClr val="FBFBD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28" name="Rectangle 522"/>
              <p:cNvSpPr>
                <a:spLocks noChangeArrowheads="1"/>
              </p:cNvSpPr>
              <p:nvPr/>
            </p:nvSpPr>
            <p:spPr bwMode="auto">
              <a:xfrm>
                <a:off x="3689" y="1594"/>
                <a:ext cx="5" cy="98"/>
              </a:xfrm>
              <a:prstGeom prst="rect">
                <a:avLst/>
              </a:prstGeom>
              <a:solidFill>
                <a:srgbClr val="FAFAD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29" name="Rectangle 523"/>
              <p:cNvSpPr>
                <a:spLocks noChangeArrowheads="1"/>
              </p:cNvSpPr>
              <p:nvPr/>
            </p:nvSpPr>
            <p:spPr bwMode="auto">
              <a:xfrm>
                <a:off x="3694" y="1594"/>
                <a:ext cx="6" cy="98"/>
              </a:xfrm>
              <a:prstGeom prst="rect">
                <a:avLst/>
              </a:prstGeom>
              <a:solidFill>
                <a:srgbClr val="FAFAD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30" name="Rectangle 524"/>
              <p:cNvSpPr>
                <a:spLocks noChangeArrowheads="1"/>
              </p:cNvSpPr>
              <p:nvPr/>
            </p:nvSpPr>
            <p:spPr bwMode="auto">
              <a:xfrm>
                <a:off x="3700" y="1594"/>
                <a:ext cx="5" cy="98"/>
              </a:xfrm>
              <a:prstGeom prst="rect">
                <a:avLst/>
              </a:prstGeom>
              <a:solidFill>
                <a:srgbClr val="FAFAD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31" name="Rectangle 525"/>
              <p:cNvSpPr>
                <a:spLocks noChangeArrowheads="1"/>
              </p:cNvSpPr>
              <p:nvPr/>
            </p:nvSpPr>
            <p:spPr bwMode="auto">
              <a:xfrm>
                <a:off x="3705" y="1594"/>
                <a:ext cx="5" cy="98"/>
              </a:xfrm>
              <a:prstGeom prst="rect">
                <a:avLst/>
              </a:prstGeom>
              <a:solidFill>
                <a:srgbClr val="F9F9D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32" name="Rectangle 526"/>
              <p:cNvSpPr>
                <a:spLocks noChangeArrowheads="1"/>
              </p:cNvSpPr>
              <p:nvPr/>
            </p:nvSpPr>
            <p:spPr bwMode="auto">
              <a:xfrm>
                <a:off x="3710" y="1594"/>
                <a:ext cx="5" cy="98"/>
              </a:xfrm>
              <a:prstGeom prst="rect">
                <a:avLst/>
              </a:prstGeom>
              <a:solidFill>
                <a:srgbClr val="F9F9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33" name="Rectangle 527"/>
              <p:cNvSpPr>
                <a:spLocks noChangeArrowheads="1"/>
              </p:cNvSpPr>
              <p:nvPr/>
            </p:nvSpPr>
            <p:spPr bwMode="auto">
              <a:xfrm>
                <a:off x="3715" y="1594"/>
                <a:ext cx="10" cy="98"/>
              </a:xfrm>
              <a:prstGeom prst="rect">
                <a:avLst/>
              </a:prstGeom>
              <a:solidFill>
                <a:srgbClr val="F9F9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34" name="Rectangle 528"/>
              <p:cNvSpPr>
                <a:spLocks noChangeArrowheads="1"/>
              </p:cNvSpPr>
              <p:nvPr/>
            </p:nvSpPr>
            <p:spPr bwMode="auto">
              <a:xfrm>
                <a:off x="3725" y="1594"/>
                <a:ext cx="5" cy="98"/>
              </a:xfrm>
              <a:prstGeom prst="rect">
                <a:avLst/>
              </a:prstGeom>
              <a:solidFill>
                <a:srgbClr val="F9F9C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35" name="Rectangle 529"/>
              <p:cNvSpPr>
                <a:spLocks noChangeArrowheads="1"/>
              </p:cNvSpPr>
              <p:nvPr/>
            </p:nvSpPr>
            <p:spPr bwMode="auto">
              <a:xfrm>
                <a:off x="3730" y="1594"/>
                <a:ext cx="6" cy="98"/>
              </a:xfrm>
              <a:prstGeom prst="rect">
                <a:avLst/>
              </a:prstGeom>
              <a:solidFill>
                <a:srgbClr val="F8F8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36" name="Rectangle 530"/>
              <p:cNvSpPr>
                <a:spLocks noChangeArrowheads="1"/>
              </p:cNvSpPr>
              <p:nvPr/>
            </p:nvSpPr>
            <p:spPr bwMode="auto">
              <a:xfrm>
                <a:off x="3736" y="1594"/>
                <a:ext cx="10" cy="98"/>
              </a:xfrm>
              <a:prstGeom prst="rect">
                <a:avLst/>
              </a:prstGeom>
              <a:solidFill>
                <a:srgbClr val="F8F8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37" name="Rectangle 531"/>
              <p:cNvSpPr>
                <a:spLocks noChangeArrowheads="1"/>
              </p:cNvSpPr>
              <p:nvPr/>
            </p:nvSpPr>
            <p:spPr bwMode="auto">
              <a:xfrm>
                <a:off x="3746" y="1594"/>
                <a:ext cx="5" cy="98"/>
              </a:xfrm>
              <a:prstGeom prst="rect">
                <a:avLst/>
              </a:prstGeom>
              <a:solidFill>
                <a:srgbClr val="F8F8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38" name="Rectangle 532"/>
              <p:cNvSpPr>
                <a:spLocks noChangeArrowheads="1"/>
              </p:cNvSpPr>
              <p:nvPr/>
            </p:nvSpPr>
            <p:spPr bwMode="auto">
              <a:xfrm>
                <a:off x="3751" y="1594"/>
                <a:ext cx="5" cy="98"/>
              </a:xfrm>
              <a:prstGeom prst="rect">
                <a:avLst/>
              </a:prstGeom>
              <a:solidFill>
                <a:srgbClr val="F8F8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39" name="Rectangle 533"/>
              <p:cNvSpPr>
                <a:spLocks noChangeArrowheads="1"/>
              </p:cNvSpPr>
              <p:nvPr/>
            </p:nvSpPr>
            <p:spPr bwMode="auto">
              <a:xfrm>
                <a:off x="3756" y="1594"/>
                <a:ext cx="10" cy="98"/>
              </a:xfrm>
              <a:prstGeom prst="rect">
                <a:avLst/>
              </a:prstGeom>
              <a:solidFill>
                <a:srgbClr val="F7F7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40" name="Rectangle 534"/>
              <p:cNvSpPr>
                <a:spLocks noChangeArrowheads="1"/>
              </p:cNvSpPr>
              <p:nvPr/>
            </p:nvSpPr>
            <p:spPr bwMode="auto">
              <a:xfrm>
                <a:off x="3766" y="1594"/>
                <a:ext cx="5" cy="98"/>
              </a:xfrm>
              <a:prstGeom prst="rect">
                <a:avLst/>
              </a:prstGeom>
              <a:solidFill>
                <a:srgbClr val="F7F7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41" name="Rectangle 535"/>
              <p:cNvSpPr>
                <a:spLocks noChangeArrowheads="1"/>
              </p:cNvSpPr>
              <p:nvPr/>
            </p:nvSpPr>
            <p:spPr bwMode="auto">
              <a:xfrm>
                <a:off x="3771" y="1594"/>
                <a:ext cx="6" cy="98"/>
              </a:xfrm>
              <a:prstGeom prst="rect">
                <a:avLst/>
              </a:prstGeom>
              <a:solidFill>
                <a:srgbClr val="F6F6C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42" name="Rectangle 536"/>
              <p:cNvSpPr>
                <a:spLocks noChangeArrowheads="1"/>
              </p:cNvSpPr>
              <p:nvPr/>
            </p:nvSpPr>
            <p:spPr bwMode="auto">
              <a:xfrm>
                <a:off x="3777" y="1594"/>
                <a:ext cx="5" cy="98"/>
              </a:xfrm>
              <a:prstGeom prst="rect">
                <a:avLst/>
              </a:prstGeom>
              <a:solidFill>
                <a:srgbClr val="F6F6C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43" name="Rectangle 537"/>
              <p:cNvSpPr>
                <a:spLocks noChangeArrowheads="1"/>
              </p:cNvSpPr>
              <p:nvPr/>
            </p:nvSpPr>
            <p:spPr bwMode="auto">
              <a:xfrm>
                <a:off x="3782" y="1594"/>
                <a:ext cx="5" cy="98"/>
              </a:xfrm>
              <a:prstGeom prst="rect">
                <a:avLst/>
              </a:prstGeom>
              <a:solidFill>
                <a:srgbClr val="F6F6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44" name="Rectangle 538"/>
              <p:cNvSpPr>
                <a:spLocks noChangeArrowheads="1"/>
              </p:cNvSpPr>
              <p:nvPr/>
            </p:nvSpPr>
            <p:spPr bwMode="auto">
              <a:xfrm>
                <a:off x="3787" y="1594"/>
                <a:ext cx="5" cy="98"/>
              </a:xfrm>
              <a:prstGeom prst="rect">
                <a:avLst/>
              </a:prstGeom>
              <a:solidFill>
                <a:srgbClr val="F5F5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45" name="Rectangle 539"/>
              <p:cNvSpPr>
                <a:spLocks noChangeArrowheads="1"/>
              </p:cNvSpPr>
              <p:nvPr/>
            </p:nvSpPr>
            <p:spPr bwMode="auto">
              <a:xfrm>
                <a:off x="3792" y="1594"/>
                <a:ext cx="5" cy="98"/>
              </a:xfrm>
              <a:prstGeom prst="rect">
                <a:avLst/>
              </a:prstGeom>
              <a:solidFill>
                <a:srgbClr val="F5F5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46" name="Rectangle 540"/>
              <p:cNvSpPr>
                <a:spLocks noChangeArrowheads="1"/>
              </p:cNvSpPr>
              <p:nvPr/>
            </p:nvSpPr>
            <p:spPr bwMode="auto">
              <a:xfrm>
                <a:off x="3797" y="1594"/>
                <a:ext cx="5" cy="98"/>
              </a:xfrm>
              <a:prstGeom prst="rect">
                <a:avLst/>
              </a:prstGeom>
              <a:solidFill>
                <a:srgbClr val="F5F5C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47" name="Rectangle 541"/>
              <p:cNvSpPr>
                <a:spLocks noChangeArrowheads="1"/>
              </p:cNvSpPr>
              <p:nvPr/>
            </p:nvSpPr>
            <p:spPr bwMode="auto">
              <a:xfrm>
                <a:off x="3802" y="1594"/>
                <a:ext cx="5" cy="98"/>
              </a:xfrm>
              <a:prstGeom prst="rect">
                <a:avLst/>
              </a:prstGeom>
              <a:solidFill>
                <a:srgbClr val="F5F5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48" name="Rectangle 542"/>
              <p:cNvSpPr>
                <a:spLocks noChangeArrowheads="1"/>
              </p:cNvSpPr>
              <p:nvPr/>
            </p:nvSpPr>
            <p:spPr bwMode="auto">
              <a:xfrm>
                <a:off x="3807" y="1594"/>
                <a:ext cx="6" cy="98"/>
              </a:xfrm>
              <a:prstGeom prst="rect">
                <a:avLst/>
              </a:prstGeom>
              <a:solidFill>
                <a:srgbClr val="F4F4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49" name="Rectangle 543"/>
              <p:cNvSpPr>
                <a:spLocks noChangeArrowheads="1"/>
              </p:cNvSpPr>
              <p:nvPr/>
            </p:nvSpPr>
            <p:spPr bwMode="auto">
              <a:xfrm>
                <a:off x="3813" y="1594"/>
                <a:ext cx="5" cy="98"/>
              </a:xfrm>
              <a:prstGeom prst="rect">
                <a:avLst/>
              </a:prstGeom>
              <a:solidFill>
                <a:srgbClr val="F4F4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50" name="Rectangle 544"/>
              <p:cNvSpPr>
                <a:spLocks noChangeArrowheads="1"/>
              </p:cNvSpPr>
              <p:nvPr/>
            </p:nvSpPr>
            <p:spPr bwMode="auto">
              <a:xfrm>
                <a:off x="3818" y="1594"/>
                <a:ext cx="5" cy="98"/>
              </a:xfrm>
              <a:prstGeom prst="rect">
                <a:avLst/>
              </a:prstGeom>
              <a:solidFill>
                <a:srgbClr val="F4F4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51" name="Rectangle 545"/>
              <p:cNvSpPr>
                <a:spLocks noChangeArrowheads="1"/>
              </p:cNvSpPr>
              <p:nvPr/>
            </p:nvSpPr>
            <p:spPr bwMode="auto">
              <a:xfrm>
                <a:off x="3823" y="1594"/>
                <a:ext cx="5" cy="98"/>
              </a:xfrm>
              <a:prstGeom prst="rect">
                <a:avLst/>
              </a:prstGeom>
              <a:solidFill>
                <a:srgbClr val="F3F3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52" name="Rectangle 546"/>
              <p:cNvSpPr>
                <a:spLocks noChangeArrowheads="1"/>
              </p:cNvSpPr>
              <p:nvPr/>
            </p:nvSpPr>
            <p:spPr bwMode="auto">
              <a:xfrm>
                <a:off x="3828" y="1594"/>
                <a:ext cx="5" cy="98"/>
              </a:xfrm>
              <a:prstGeom prst="rect">
                <a:avLst/>
              </a:prstGeom>
              <a:solidFill>
                <a:srgbClr val="F3F3B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53" name="Rectangle 547"/>
              <p:cNvSpPr>
                <a:spLocks noChangeArrowheads="1"/>
              </p:cNvSpPr>
              <p:nvPr/>
            </p:nvSpPr>
            <p:spPr bwMode="auto">
              <a:xfrm>
                <a:off x="3833" y="1594"/>
                <a:ext cx="5" cy="98"/>
              </a:xfrm>
              <a:prstGeom prst="rect">
                <a:avLst/>
              </a:prstGeom>
              <a:solidFill>
                <a:srgbClr val="F3F3B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54" name="Rectangle 548"/>
              <p:cNvSpPr>
                <a:spLocks noChangeArrowheads="1"/>
              </p:cNvSpPr>
              <p:nvPr/>
            </p:nvSpPr>
            <p:spPr bwMode="auto">
              <a:xfrm>
                <a:off x="3838" y="1594"/>
                <a:ext cx="5" cy="98"/>
              </a:xfrm>
              <a:prstGeom prst="rect">
                <a:avLst/>
              </a:prstGeom>
              <a:solidFill>
                <a:srgbClr val="F2F2B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55" name="Rectangle 549"/>
              <p:cNvSpPr>
                <a:spLocks noChangeArrowheads="1"/>
              </p:cNvSpPr>
              <p:nvPr/>
            </p:nvSpPr>
            <p:spPr bwMode="auto">
              <a:xfrm>
                <a:off x="3843" y="1594"/>
                <a:ext cx="11" cy="98"/>
              </a:xfrm>
              <a:prstGeom prst="rect">
                <a:avLst/>
              </a:prstGeom>
              <a:solidFill>
                <a:srgbClr val="F2F2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56" name="Rectangle 550"/>
              <p:cNvSpPr>
                <a:spLocks noChangeArrowheads="1"/>
              </p:cNvSpPr>
              <p:nvPr/>
            </p:nvSpPr>
            <p:spPr bwMode="auto">
              <a:xfrm>
                <a:off x="3854" y="1594"/>
                <a:ext cx="5" cy="98"/>
              </a:xfrm>
              <a:prstGeom prst="rect">
                <a:avLst/>
              </a:prstGeom>
              <a:solidFill>
                <a:srgbClr val="F2F2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57" name="Rectangle 551"/>
              <p:cNvSpPr>
                <a:spLocks noChangeArrowheads="1"/>
              </p:cNvSpPr>
              <p:nvPr/>
            </p:nvSpPr>
            <p:spPr bwMode="auto">
              <a:xfrm>
                <a:off x="3859" y="1594"/>
                <a:ext cx="5" cy="98"/>
              </a:xfrm>
              <a:prstGeom prst="rect">
                <a:avLst/>
              </a:prstGeom>
              <a:solidFill>
                <a:srgbClr val="F1F1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58" name="Rectangle 552"/>
              <p:cNvSpPr>
                <a:spLocks noChangeArrowheads="1"/>
              </p:cNvSpPr>
              <p:nvPr/>
            </p:nvSpPr>
            <p:spPr bwMode="auto">
              <a:xfrm>
                <a:off x="3864" y="1594"/>
                <a:ext cx="10" cy="98"/>
              </a:xfrm>
              <a:prstGeom prst="rect">
                <a:avLst/>
              </a:prstGeom>
              <a:solidFill>
                <a:srgbClr val="F1F1B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59" name="Rectangle 553"/>
              <p:cNvSpPr>
                <a:spLocks noChangeArrowheads="1"/>
              </p:cNvSpPr>
              <p:nvPr/>
            </p:nvSpPr>
            <p:spPr bwMode="auto">
              <a:xfrm>
                <a:off x="3874" y="1594"/>
                <a:ext cx="5" cy="98"/>
              </a:xfrm>
              <a:prstGeom prst="rect">
                <a:avLst/>
              </a:prstGeom>
              <a:solidFill>
                <a:srgbClr val="F0F0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60" name="Rectangle 554"/>
              <p:cNvSpPr>
                <a:spLocks noChangeArrowheads="1"/>
              </p:cNvSpPr>
              <p:nvPr/>
            </p:nvSpPr>
            <p:spPr bwMode="auto">
              <a:xfrm>
                <a:off x="3340" y="1594"/>
                <a:ext cx="539" cy="98"/>
              </a:xfrm>
              <a:prstGeom prst="rect">
                <a:avLst/>
              </a:prstGeom>
              <a:noFill/>
              <a:ln w="5" cap="sq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61" name="Rectangle 555"/>
              <p:cNvSpPr>
                <a:spLocks noChangeArrowheads="1"/>
              </p:cNvSpPr>
              <p:nvPr/>
            </p:nvSpPr>
            <p:spPr bwMode="auto">
              <a:xfrm>
                <a:off x="3366" y="1609"/>
                <a:ext cx="370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eaLnBrk="1" hangingPunct="1">
                  <a:buClrTx/>
                  <a:buSzTx/>
                  <a:buFontTx/>
                  <a:buNone/>
                </a:pPr>
                <a:r>
                  <a:rPr lang="en-US" sz="700" b="1">
                    <a:solidFill>
                      <a:srgbClr val="000000"/>
                    </a:solidFill>
                    <a:latin typeface="Arial" pitchFamily="34" charset="0"/>
                  </a:rPr>
                  <a:t>json-coverage</a:t>
                </a:r>
                <a:endParaRPr lang="en-US" sz="1800">
                  <a:solidFill>
                    <a:schemeClr val="tx1"/>
                  </a:solidFill>
                  <a:latin typeface="Arial" pitchFamily="34" charset="0"/>
                </a:endParaRPr>
              </a:p>
            </p:txBody>
          </p:sp>
          <p:sp>
            <p:nvSpPr>
              <p:cNvPr id="52462" name="Rectangle 556"/>
              <p:cNvSpPr>
                <a:spLocks noChangeArrowheads="1"/>
              </p:cNvSpPr>
              <p:nvPr/>
            </p:nvSpPr>
            <p:spPr bwMode="auto">
              <a:xfrm>
                <a:off x="901" y="2335"/>
                <a:ext cx="688" cy="118"/>
              </a:xfrm>
              <a:prstGeom prst="rect">
                <a:avLst/>
              </a:prstGeom>
              <a:solidFill>
                <a:srgbClr val="C0B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63" name="Rectangle 557"/>
              <p:cNvSpPr>
                <a:spLocks noChangeArrowheads="1"/>
              </p:cNvSpPr>
              <p:nvPr/>
            </p:nvSpPr>
            <p:spPr bwMode="auto">
              <a:xfrm>
                <a:off x="901" y="2335"/>
                <a:ext cx="688" cy="118"/>
              </a:xfrm>
              <a:prstGeom prst="rect">
                <a:avLst/>
              </a:prstGeom>
              <a:noFill/>
              <a:ln w="5" cap="sq">
                <a:solidFill>
                  <a:srgbClr val="C0BFC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64" name="Rectangle 558"/>
              <p:cNvSpPr>
                <a:spLocks noChangeArrowheads="1"/>
              </p:cNvSpPr>
              <p:nvPr/>
            </p:nvSpPr>
            <p:spPr bwMode="auto">
              <a:xfrm>
                <a:off x="901" y="2237"/>
                <a:ext cx="611" cy="93"/>
              </a:xfrm>
              <a:prstGeom prst="rect">
                <a:avLst/>
              </a:prstGeom>
              <a:solidFill>
                <a:srgbClr val="C0B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65" name="Rectangle 559"/>
              <p:cNvSpPr>
                <a:spLocks noChangeArrowheads="1"/>
              </p:cNvSpPr>
              <p:nvPr/>
            </p:nvSpPr>
            <p:spPr bwMode="auto">
              <a:xfrm>
                <a:off x="901" y="2237"/>
                <a:ext cx="611" cy="93"/>
              </a:xfrm>
              <a:prstGeom prst="rect">
                <a:avLst/>
              </a:prstGeom>
              <a:noFill/>
              <a:ln w="5" cap="sq">
                <a:solidFill>
                  <a:srgbClr val="C0BFC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66" name="Rectangle 560"/>
              <p:cNvSpPr>
                <a:spLocks noChangeArrowheads="1"/>
              </p:cNvSpPr>
              <p:nvPr/>
            </p:nvSpPr>
            <p:spPr bwMode="auto">
              <a:xfrm>
                <a:off x="885" y="2319"/>
                <a:ext cx="694" cy="124"/>
              </a:xfrm>
              <a:prstGeom prst="rect">
                <a:avLst/>
              </a:prstGeom>
              <a:solidFill>
                <a:srgbClr val="D2D2D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67" name="Rectangle 561"/>
              <p:cNvSpPr>
                <a:spLocks noChangeArrowheads="1"/>
              </p:cNvSpPr>
              <p:nvPr/>
            </p:nvSpPr>
            <p:spPr bwMode="auto">
              <a:xfrm>
                <a:off x="885" y="2319"/>
                <a:ext cx="694" cy="124"/>
              </a:xfrm>
              <a:prstGeom prst="rect">
                <a:avLst/>
              </a:prstGeom>
              <a:noFill/>
              <a:ln w="5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68" name="Rectangle 562"/>
              <p:cNvSpPr>
                <a:spLocks noChangeArrowheads="1"/>
              </p:cNvSpPr>
              <p:nvPr/>
            </p:nvSpPr>
            <p:spPr bwMode="auto">
              <a:xfrm>
                <a:off x="885" y="2222"/>
                <a:ext cx="314" cy="97"/>
              </a:xfrm>
              <a:prstGeom prst="rect">
                <a:avLst/>
              </a:prstGeom>
              <a:solidFill>
                <a:srgbClr val="D2D2D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69" name="Rectangle 563"/>
              <p:cNvSpPr>
                <a:spLocks noChangeArrowheads="1"/>
              </p:cNvSpPr>
              <p:nvPr/>
            </p:nvSpPr>
            <p:spPr bwMode="auto">
              <a:xfrm>
                <a:off x="1199" y="2222"/>
                <a:ext cx="10" cy="97"/>
              </a:xfrm>
              <a:prstGeom prst="rect">
                <a:avLst/>
              </a:prstGeom>
              <a:solidFill>
                <a:srgbClr val="D1D1D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70" name="Rectangle 564"/>
              <p:cNvSpPr>
                <a:spLocks noChangeArrowheads="1"/>
              </p:cNvSpPr>
              <p:nvPr/>
            </p:nvSpPr>
            <p:spPr bwMode="auto">
              <a:xfrm>
                <a:off x="1209" y="2222"/>
                <a:ext cx="10" cy="97"/>
              </a:xfrm>
              <a:prstGeom prst="rect">
                <a:avLst/>
              </a:prstGeom>
              <a:solidFill>
                <a:srgbClr val="D0D0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71" name="Rectangle 565"/>
              <p:cNvSpPr>
                <a:spLocks noChangeArrowheads="1"/>
              </p:cNvSpPr>
              <p:nvPr/>
            </p:nvSpPr>
            <p:spPr bwMode="auto">
              <a:xfrm>
                <a:off x="1219" y="2222"/>
                <a:ext cx="10" cy="97"/>
              </a:xfrm>
              <a:prstGeom prst="rect">
                <a:avLst/>
              </a:prstGeom>
              <a:solidFill>
                <a:srgbClr val="CFC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72" name="Rectangle 566"/>
              <p:cNvSpPr>
                <a:spLocks noChangeArrowheads="1"/>
              </p:cNvSpPr>
              <p:nvPr/>
            </p:nvSpPr>
            <p:spPr bwMode="auto">
              <a:xfrm>
                <a:off x="1229" y="2222"/>
                <a:ext cx="11" cy="97"/>
              </a:xfrm>
              <a:prstGeom prst="rect">
                <a:avLst/>
              </a:prstGeom>
              <a:solidFill>
                <a:srgbClr val="CECEC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73" name="Rectangle 567"/>
              <p:cNvSpPr>
                <a:spLocks noChangeArrowheads="1"/>
              </p:cNvSpPr>
              <p:nvPr/>
            </p:nvSpPr>
            <p:spPr bwMode="auto">
              <a:xfrm>
                <a:off x="1240" y="2222"/>
                <a:ext cx="15" cy="97"/>
              </a:xfrm>
              <a:prstGeom prst="rect">
                <a:avLst/>
              </a:prstGeom>
              <a:solidFill>
                <a:srgbClr val="CDCD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74" name="Rectangle 568"/>
              <p:cNvSpPr>
                <a:spLocks noChangeArrowheads="1"/>
              </p:cNvSpPr>
              <p:nvPr/>
            </p:nvSpPr>
            <p:spPr bwMode="auto">
              <a:xfrm>
                <a:off x="1255" y="2222"/>
                <a:ext cx="10" cy="97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75" name="Rectangle 569"/>
              <p:cNvSpPr>
                <a:spLocks noChangeArrowheads="1"/>
              </p:cNvSpPr>
              <p:nvPr/>
            </p:nvSpPr>
            <p:spPr bwMode="auto">
              <a:xfrm>
                <a:off x="1265" y="2222"/>
                <a:ext cx="11" cy="97"/>
              </a:xfrm>
              <a:prstGeom prst="rect">
                <a:avLst/>
              </a:prstGeom>
              <a:solidFill>
                <a:srgbClr val="CBCBC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76" name="Rectangle 570"/>
              <p:cNvSpPr>
                <a:spLocks noChangeArrowheads="1"/>
              </p:cNvSpPr>
              <p:nvPr/>
            </p:nvSpPr>
            <p:spPr bwMode="auto">
              <a:xfrm>
                <a:off x="1276" y="2222"/>
                <a:ext cx="10" cy="97"/>
              </a:xfrm>
              <a:prstGeom prst="rect">
                <a:avLst/>
              </a:prstGeom>
              <a:solidFill>
                <a:srgbClr val="CACAC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77" name="Rectangle 571"/>
              <p:cNvSpPr>
                <a:spLocks noChangeArrowheads="1"/>
              </p:cNvSpPr>
              <p:nvPr/>
            </p:nvSpPr>
            <p:spPr bwMode="auto">
              <a:xfrm>
                <a:off x="1286" y="2222"/>
                <a:ext cx="10" cy="97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78" name="Rectangle 572"/>
              <p:cNvSpPr>
                <a:spLocks noChangeArrowheads="1"/>
              </p:cNvSpPr>
              <p:nvPr/>
            </p:nvSpPr>
            <p:spPr bwMode="auto">
              <a:xfrm>
                <a:off x="1296" y="2222"/>
                <a:ext cx="10" cy="97"/>
              </a:xfrm>
              <a:prstGeom prst="rect">
                <a:avLst/>
              </a:prstGeom>
              <a:solidFill>
                <a:srgbClr val="C8C8C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79" name="Rectangle 573"/>
              <p:cNvSpPr>
                <a:spLocks noChangeArrowheads="1"/>
              </p:cNvSpPr>
              <p:nvPr/>
            </p:nvSpPr>
            <p:spPr bwMode="auto">
              <a:xfrm>
                <a:off x="1306" y="2222"/>
                <a:ext cx="11" cy="97"/>
              </a:xfrm>
              <a:prstGeom prst="rect">
                <a:avLst/>
              </a:prstGeom>
              <a:solidFill>
                <a:srgbClr val="C7C7C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80" name="Rectangle 574"/>
              <p:cNvSpPr>
                <a:spLocks noChangeArrowheads="1"/>
              </p:cNvSpPr>
              <p:nvPr/>
            </p:nvSpPr>
            <p:spPr bwMode="auto">
              <a:xfrm>
                <a:off x="1317" y="2222"/>
                <a:ext cx="15" cy="97"/>
              </a:xfrm>
              <a:prstGeom prst="rect">
                <a:avLst/>
              </a:prstGeom>
              <a:solidFill>
                <a:srgbClr val="C6C6C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81" name="Rectangle 575"/>
              <p:cNvSpPr>
                <a:spLocks noChangeArrowheads="1"/>
              </p:cNvSpPr>
              <p:nvPr/>
            </p:nvSpPr>
            <p:spPr bwMode="auto">
              <a:xfrm>
                <a:off x="1332" y="2222"/>
                <a:ext cx="10" cy="97"/>
              </a:xfrm>
              <a:prstGeom prst="rect">
                <a:avLst/>
              </a:prstGeom>
              <a:solidFill>
                <a:srgbClr val="C5C5C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82" name="Rectangle 576"/>
              <p:cNvSpPr>
                <a:spLocks noChangeArrowheads="1"/>
              </p:cNvSpPr>
              <p:nvPr/>
            </p:nvSpPr>
            <p:spPr bwMode="auto">
              <a:xfrm>
                <a:off x="1342" y="2222"/>
                <a:ext cx="11" cy="97"/>
              </a:xfrm>
              <a:prstGeom prst="rect">
                <a:avLst/>
              </a:prstGeom>
              <a:solidFill>
                <a:srgbClr val="C4C4C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83" name="Rectangle 577"/>
              <p:cNvSpPr>
                <a:spLocks noChangeArrowheads="1"/>
              </p:cNvSpPr>
              <p:nvPr/>
            </p:nvSpPr>
            <p:spPr bwMode="auto">
              <a:xfrm>
                <a:off x="1353" y="2222"/>
                <a:ext cx="10" cy="97"/>
              </a:xfrm>
              <a:prstGeom prst="rect">
                <a:avLst/>
              </a:prstGeom>
              <a:solidFill>
                <a:srgbClr val="C3C3C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84" name="Rectangle 578"/>
              <p:cNvSpPr>
                <a:spLocks noChangeArrowheads="1"/>
              </p:cNvSpPr>
              <p:nvPr/>
            </p:nvSpPr>
            <p:spPr bwMode="auto">
              <a:xfrm>
                <a:off x="1363" y="2222"/>
                <a:ext cx="10" cy="97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85" name="Rectangle 579"/>
              <p:cNvSpPr>
                <a:spLocks noChangeArrowheads="1"/>
              </p:cNvSpPr>
              <p:nvPr/>
            </p:nvSpPr>
            <p:spPr bwMode="auto">
              <a:xfrm>
                <a:off x="1373" y="2222"/>
                <a:ext cx="11" cy="97"/>
              </a:xfrm>
              <a:prstGeom prst="rect">
                <a:avLst/>
              </a:prstGeom>
              <a:solidFill>
                <a:srgbClr val="C1C1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86" name="Rectangle 580"/>
              <p:cNvSpPr>
                <a:spLocks noChangeArrowheads="1"/>
              </p:cNvSpPr>
              <p:nvPr/>
            </p:nvSpPr>
            <p:spPr bwMode="auto">
              <a:xfrm>
                <a:off x="1384" y="2222"/>
                <a:ext cx="10" cy="97"/>
              </a:xfrm>
              <a:prstGeom prst="rect">
                <a:avLst/>
              </a:prstGeom>
              <a:solidFill>
                <a:srgbClr val="C0C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87" name="Rectangle 581"/>
              <p:cNvSpPr>
                <a:spLocks noChangeArrowheads="1"/>
              </p:cNvSpPr>
              <p:nvPr/>
            </p:nvSpPr>
            <p:spPr bwMode="auto">
              <a:xfrm>
                <a:off x="1394" y="2222"/>
                <a:ext cx="10" cy="97"/>
              </a:xfrm>
              <a:prstGeom prst="rect">
                <a:avLst/>
              </a:prstGeom>
              <a:solidFill>
                <a:srgbClr val="BFBF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88" name="Rectangle 582"/>
              <p:cNvSpPr>
                <a:spLocks noChangeArrowheads="1"/>
              </p:cNvSpPr>
              <p:nvPr/>
            </p:nvSpPr>
            <p:spPr bwMode="auto">
              <a:xfrm>
                <a:off x="1404" y="2222"/>
                <a:ext cx="10" cy="97"/>
              </a:xfrm>
              <a:prstGeom prst="rect">
                <a:avLst/>
              </a:prstGeom>
              <a:solidFill>
                <a:srgbClr val="BEBEB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89" name="Rectangle 583"/>
              <p:cNvSpPr>
                <a:spLocks noChangeArrowheads="1"/>
              </p:cNvSpPr>
              <p:nvPr/>
            </p:nvSpPr>
            <p:spPr bwMode="auto">
              <a:xfrm>
                <a:off x="1414" y="2222"/>
                <a:ext cx="11" cy="97"/>
              </a:xfrm>
              <a:prstGeom prst="rect">
                <a:avLst/>
              </a:prstGeom>
              <a:solidFill>
                <a:srgbClr val="BDBDB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90" name="Rectangle 584"/>
              <p:cNvSpPr>
                <a:spLocks noChangeArrowheads="1"/>
              </p:cNvSpPr>
              <p:nvPr/>
            </p:nvSpPr>
            <p:spPr bwMode="auto">
              <a:xfrm>
                <a:off x="1425" y="2222"/>
                <a:ext cx="10" cy="97"/>
              </a:xfrm>
              <a:prstGeom prst="rect">
                <a:avLst/>
              </a:prstGeom>
              <a:solidFill>
                <a:srgbClr val="BCBCB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91" name="Rectangle 585"/>
              <p:cNvSpPr>
                <a:spLocks noChangeArrowheads="1"/>
              </p:cNvSpPr>
              <p:nvPr/>
            </p:nvSpPr>
            <p:spPr bwMode="auto">
              <a:xfrm>
                <a:off x="1435" y="2222"/>
                <a:ext cx="10" cy="97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92" name="Rectangle 586"/>
              <p:cNvSpPr>
                <a:spLocks noChangeArrowheads="1"/>
              </p:cNvSpPr>
              <p:nvPr/>
            </p:nvSpPr>
            <p:spPr bwMode="auto">
              <a:xfrm>
                <a:off x="1445" y="2222"/>
                <a:ext cx="16" cy="97"/>
              </a:xfrm>
              <a:prstGeom prst="rect">
                <a:avLst/>
              </a:prstGeom>
              <a:solidFill>
                <a:srgbClr val="BABAB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93" name="Rectangle 587"/>
              <p:cNvSpPr>
                <a:spLocks noChangeArrowheads="1"/>
              </p:cNvSpPr>
              <p:nvPr/>
            </p:nvSpPr>
            <p:spPr bwMode="auto">
              <a:xfrm>
                <a:off x="1461" y="2222"/>
                <a:ext cx="10" cy="97"/>
              </a:xfrm>
              <a:prstGeom prst="rect">
                <a:avLst/>
              </a:prstGeom>
              <a:solidFill>
                <a:srgbClr val="B9B9B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94" name="Rectangle 588"/>
              <p:cNvSpPr>
                <a:spLocks noChangeArrowheads="1"/>
              </p:cNvSpPr>
              <p:nvPr/>
            </p:nvSpPr>
            <p:spPr bwMode="auto">
              <a:xfrm>
                <a:off x="1471" y="2222"/>
                <a:ext cx="10" cy="97"/>
              </a:xfrm>
              <a:prstGeom prst="rect">
                <a:avLst/>
              </a:prstGeom>
              <a:solidFill>
                <a:srgbClr val="B8B8B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95" name="Rectangle 589"/>
              <p:cNvSpPr>
                <a:spLocks noChangeArrowheads="1"/>
              </p:cNvSpPr>
              <p:nvPr/>
            </p:nvSpPr>
            <p:spPr bwMode="auto">
              <a:xfrm>
                <a:off x="1481" y="2222"/>
                <a:ext cx="10" cy="97"/>
              </a:xfrm>
              <a:prstGeom prst="rect">
                <a:avLst/>
              </a:prstGeom>
              <a:solidFill>
                <a:srgbClr val="B7B7B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96" name="Rectangle 590"/>
              <p:cNvSpPr>
                <a:spLocks noChangeArrowheads="1"/>
              </p:cNvSpPr>
              <p:nvPr/>
            </p:nvSpPr>
            <p:spPr bwMode="auto">
              <a:xfrm>
                <a:off x="1491" y="2222"/>
                <a:ext cx="11" cy="97"/>
              </a:xfrm>
              <a:prstGeom prst="rect">
                <a:avLst/>
              </a:prstGeom>
              <a:solidFill>
                <a:srgbClr val="B6B6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97" name="Rectangle 591"/>
              <p:cNvSpPr>
                <a:spLocks noChangeArrowheads="1"/>
              </p:cNvSpPr>
              <p:nvPr/>
            </p:nvSpPr>
            <p:spPr bwMode="auto">
              <a:xfrm>
                <a:off x="885" y="2222"/>
                <a:ext cx="617" cy="97"/>
              </a:xfrm>
              <a:prstGeom prst="rect">
                <a:avLst/>
              </a:prstGeom>
              <a:noFill/>
              <a:ln w="5" cap="sq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98" name="Rectangle 592"/>
              <p:cNvSpPr>
                <a:spLocks noChangeArrowheads="1"/>
              </p:cNvSpPr>
              <p:nvPr/>
            </p:nvSpPr>
            <p:spPr bwMode="auto">
              <a:xfrm>
                <a:off x="911" y="2237"/>
                <a:ext cx="545" cy="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eaLnBrk="1" hangingPunct="1">
                  <a:buClrTx/>
                  <a:buSzTx/>
                  <a:buFontTx/>
                  <a:buNone/>
                </a:pPr>
                <a:r>
                  <a:rPr lang="en-US" sz="700" b="1">
                    <a:solidFill>
                      <a:srgbClr val="000000"/>
                    </a:solidFill>
                    <a:latin typeface="Arial" pitchFamily="34" charset="0"/>
                  </a:rPr>
                  <a:t>coverage-partitioning</a:t>
                </a:r>
                <a:endParaRPr lang="en-US" sz="1800">
                  <a:solidFill>
                    <a:schemeClr val="tx1"/>
                  </a:solidFill>
                  <a:latin typeface="Arial" pitchFamily="34" charset="0"/>
                </a:endParaRPr>
              </a:p>
            </p:txBody>
          </p:sp>
          <p:sp>
            <p:nvSpPr>
              <p:cNvPr id="52499" name="Rectangle 593"/>
              <p:cNvSpPr>
                <a:spLocks noChangeArrowheads="1"/>
              </p:cNvSpPr>
              <p:nvPr/>
            </p:nvSpPr>
            <p:spPr bwMode="auto">
              <a:xfrm>
                <a:off x="3479" y="2016"/>
                <a:ext cx="662" cy="108"/>
              </a:xfrm>
              <a:prstGeom prst="rect">
                <a:avLst/>
              </a:prstGeom>
              <a:solidFill>
                <a:srgbClr val="C0B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00" name="Rectangle 594"/>
              <p:cNvSpPr>
                <a:spLocks noChangeArrowheads="1"/>
              </p:cNvSpPr>
              <p:nvPr/>
            </p:nvSpPr>
            <p:spPr bwMode="auto">
              <a:xfrm>
                <a:off x="3479" y="2016"/>
                <a:ext cx="662" cy="108"/>
              </a:xfrm>
              <a:prstGeom prst="rect">
                <a:avLst/>
              </a:prstGeom>
              <a:noFill/>
              <a:ln w="5" cap="sq">
                <a:solidFill>
                  <a:srgbClr val="C0BFC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01" name="Rectangle 595"/>
              <p:cNvSpPr>
                <a:spLocks noChangeArrowheads="1"/>
              </p:cNvSpPr>
              <p:nvPr/>
            </p:nvSpPr>
            <p:spPr bwMode="auto">
              <a:xfrm>
                <a:off x="3479" y="1918"/>
                <a:ext cx="534" cy="93"/>
              </a:xfrm>
              <a:prstGeom prst="rect">
                <a:avLst/>
              </a:prstGeom>
              <a:solidFill>
                <a:srgbClr val="C0BF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02" name="Rectangle 596"/>
              <p:cNvSpPr>
                <a:spLocks noChangeArrowheads="1"/>
              </p:cNvSpPr>
              <p:nvPr/>
            </p:nvSpPr>
            <p:spPr bwMode="auto">
              <a:xfrm>
                <a:off x="3479" y="1918"/>
                <a:ext cx="534" cy="93"/>
              </a:xfrm>
              <a:prstGeom prst="rect">
                <a:avLst/>
              </a:prstGeom>
              <a:noFill/>
              <a:ln w="5" cap="sq">
                <a:solidFill>
                  <a:srgbClr val="C0BFC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03" name="Rectangle 597"/>
              <p:cNvSpPr>
                <a:spLocks noChangeArrowheads="1"/>
              </p:cNvSpPr>
              <p:nvPr/>
            </p:nvSpPr>
            <p:spPr bwMode="auto">
              <a:xfrm>
                <a:off x="3463" y="2000"/>
                <a:ext cx="668" cy="114"/>
              </a:xfrm>
              <a:prstGeom prst="rect">
                <a:avLst/>
              </a:prstGeom>
              <a:solidFill>
                <a:srgbClr val="FFFFE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04" name="Rectangle 598"/>
              <p:cNvSpPr>
                <a:spLocks noChangeArrowheads="1"/>
              </p:cNvSpPr>
              <p:nvPr/>
            </p:nvSpPr>
            <p:spPr bwMode="auto">
              <a:xfrm>
                <a:off x="3463" y="2000"/>
                <a:ext cx="668" cy="114"/>
              </a:xfrm>
              <a:prstGeom prst="rect">
                <a:avLst/>
              </a:prstGeom>
              <a:noFill/>
              <a:ln w="5" cap="sq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05" name="Rectangle 599"/>
              <p:cNvSpPr>
                <a:spLocks noChangeArrowheads="1"/>
              </p:cNvSpPr>
              <p:nvPr/>
            </p:nvSpPr>
            <p:spPr bwMode="auto">
              <a:xfrm>
                <a:off x="3463" y="1903"/>
                <a:ext cx="278" cy="97"/>
              </a:xfrm>
              <a:prstGeom prst="rect">
                <a:avLst/>
              </a:prstGeom>
              <a:solidFill>
                <a:srgbClr val="FFFFE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06" name="Rectangle 600"/>
              <p:cNvSpPr>
                <a:spLocks noChangeArrowheads="1"/>
              </p:cNvSpPr>
              <p:nvPr/>
            </p:nvSpPr>
            <p:spPr bwMode="auto">
              <a:xfrm>
                <a:off x="3741" y="1903"/>
                <a:ext cx="5" cy="97"/>
              </a:xfrm>
              <a:prstGeom prst="rect">
                <a:avLst/>
              </a:prstGeom>
              <a:solidFill>
                <a:srgbClr val="FFFFD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07" name="Rectangle 601"/>
              <p:cNvSpPr>
                <a:spLocks noChangeArrowheads="1"/>
              </p:cNvSpPr>
              <p:nvPr/>
            </p:nvSpPr>
            <p:spPr bwMode="auto">
              <a:xfrm>
                <a:off x="3746" y="1903"/>
                <a:ext cx="5" cy="97"/>
              </a:xfrm>
              <a:prstGeom prst="rect">
                <a:avLst/>
              </a:prstGeom>
              <a:solidFill>
                <a:srgbClr val="FEFED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08" name="Rectangle 602"/>
              <p:cNvSpPr>
                <a:spLocks noChangeArrowheads="1"/>
              </p:cNvSpPr>
              <p:nvPr/>
            </p:nvSpPr>
            <p:spPr bwMode="auto">
              <a:xfrm>
                <a:off x="3751" y="1903"/>
                <a:ext cx="10" cy="97"/>
              </a:xfrm>
              <a:prstGeom prst="rect">
                <a:avLst/>
              </a:prstGeom>
              <a:solidFill>
                <a:srgbClr val="FEFE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09" name="Rectangle 603"/>
              <p:cNvSpPr>
                <a:spLocks noChangeArrowheads="1"/>
              </p:cNvSpPr>
              <p:nvPr/>
            </p:nvSpPr>
            <p:spPr bwMode="auto">
              <a:xfrm>
                <a:off x="3761" y="1903"/>
                <a:ext cx="5" cy="97"/>
              </a:xfrm>
              <a:prstGeom prst="rect">
                <a:avLst/>
              </a:prstGeom>
              <a:solidFill>
                <a:srgbClr val="FDFDD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10" name="Rectangle 604"/>
              <p:cNvSpPr>
                <a:spLocks noChangeArrowheads="1"/>
              </p:cNvSpPr>
              <p:nvPr/>
            </p:nvSpPr>
            <p:spPr bwMode="auto">
              <a:xfrm>
                <a:off x="3766" y="1903"/>
                <a:ext cx="5" cy="97"/>
              </a:xfrm>
              <a:prstGeom prst="rect">
                <a:avLst/>
              </a:prstGeom>
              <a:solidFill>
                <a:srgbClr val="FDFDD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11" name="Rectangle 605"/>
              <p:cNvSpPr>
                <a:spLocks noChangeArrowheads="1"/>
              </p:cNvSpPr>
              <p:nvPr/>
            </p:nvSpPr>
            <p:spPr bwMode="auto">
              <a:xfrm>
                <a:off x="3771" y="1903"/>
                <a:ext cx="6" cy="97"/>
              </a:xfrm>
              <a:prstGeom prst="rect">
                <a:avLst/>
              </a:prstGeom>
              <a:solidFill>
                <a:srgbClr val="FDFDD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12" name="Rectangle 606"/>
              <p:cNvSpPr>
                <a:spLocks noChangeArrowheads="1"/>
              </p:cNvSpPr>
              <p:nvPr/>
            </p:nvSpPr>
            <p:spPr bwMode="auto">
              <a:xfrm>
                <a:off x="3777" y="1903"/>
                <a:ext cx="5" cy="97"/>
              </a:xfrm>
              <a:prstGeom prst="rect">
                <a:avLst/>
              </a:prstGeom>
              <a:solidFill>
                <a:srgbClr val="FCFCD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13" name="Rectangle 607"/>
              <p:cNvSpPr>
                <a:spLocks noChangeArrowheads="1"/>
              </p:cNvSpPr>
              <p:nvPr/>
            </p:nvSpPr>
            <p:spPr bwMode="auto">
              <a:xfrm>
                <a:off x="3782" y="1903"/>
                <a:ext cx="5" cy="97"/>
              </a:xfrm>
              <a:prstGeom prst="rect">
                <a:avLst/>
              </a:prstGeom>
              <a:solidFill>
                <a:srgbClr val="FCFC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232" name="Rectangle 609"/>
            <p:cNvSpPr>
              <a:spLocks noChangeArrowheads="1"/>
            </p:cNvSpPr>
            <p:nvPr/>
          </p:nvSpPr>
          <p:spPr bwMode="auto">
            <a:xfrm>
              <a:off x="3787" y="1903"/>
              <a:ext cx="5" cy="97"/>
            </a:xfrm>
            <a:prstGeom prst="rect">
              <a:avLst/>
            </a:prstGeom>
            <a:solidFill>
              <a:srgbClr val="FCFCD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33" name="Rectangle 610"/>
            <p:cNvSpPr>
              <a:spLocks noChangeArrowheads="1"/>
            </p:cNvSpPr>
            <p:nvPr/>
          </p:nvSpPr>
          <p:spPr bwMode="auto">
            <a:xfrm>
              <a:off x="3792" y="1903"/>
              <a:ext cx="5" cy="97"/>
            </a:xfrm>
            <a:prstGeom prst="rect">
              <a:avLst/>
            </a:prstGeom>
            <a:solidFill>
              <a:srgbClr val="FCFCD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34" name="Rectangle 611"/>
            <p:cNvSpPr>
              <a:spLocks noChangeArrowheads="1"/>
            </p:cNvSpPr>
            <p:nvPr/>
          </p:nvSpPr>
          <p:spPr bwMode="auto">
            <a:xfrm>
              <a:off x="3797" y="1903"/>
              <a:ext cx="10" cy="97"/>
            </a:xfrm>
            <a:prstGeom prst="rect">
              <a:avLst/>
            </a:prstGeom>
            <a:solidFill>
              <a:srgbClr val="FBFBD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35" name="Rectangle 612"/>
            <p:cNvSpPr>
              <a:spLocks noChangeArrowheads="1"/>
            </p:cNvSpPr>
            <p:nvPr/>
          </p:nvSpPr>
          <p:spPr bwMode="auto">
            <a:xfrm>
              <a:off x="3807" y="1903"/>
              <a:ext cx="6" cy="97"/>
            </a:xfrm>
            <a:prstGeom prst="rect">
              <a:avLst/>
            </a:prstGeom>
            <a:solidFill>
              <a:srgbClr val="FBFBD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36" name="Rectangle 613"/>
            <p:cNvSpPr>
              <a:spLocks noChangeArrowheads="1"/>
            </p:cNvSpPr>
            <p:nvPr/>
          </p:nvSpPr>
          <p:spPr bwMode="auto">
            <a:xfrm>
              <a:off x="3813" y="1903"/>
              <a:ext cx="5" cy="97"/>
            </a:xfrm>
            <a:prstGeom prst="rect">
              <a:avLst/>
            </a:prstGeom>
            <a:solidFill>
              <a:srgbClr val="FAFAD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37" name="Rectangle 614"/>
            <p:cNvSpPr>
              <a:spLocks noChangeArrowheads="1"/>
            </p:cNvSpPr>
            <p:nvPr/>
          </p:nvSpPr>
          <p:spPr bwMode="auto">
            <a:xfrm>
              <a:off x="3818" y="1903"/>
              <a:ext cx="5" cy="97"/>
            </a:xfrm>
            <a:prstGeom prst="rect">
              <a:avLst/>
            </a:prstGeom>
            <a:solidFill>
              <a:srgbClr val="FAFAD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38" name="Rectangle 615"/>
            <p:cNvSpPr>
              <a:spLocks noChangeArrowheads="1"/>
            </p:cNvSpPr>
            <p:nvPr/>
          </p:nvSpPr>
          <p:spPr bwMode="auto">
            <a:xfrm>
              <a:off x="3823" y="1903"/>
              <a:ext cx="5" cy="97"/>
            </a:xfrm>
            <a:prstGeom prst="rect">
              <a:avLst/>
            </a:prstGeom>
            <a:solidFill>
              <a:srgbClr val="FAFAD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39" name="Rectangle 616"/>
            <p:cNvSpPr>
              <a:spLocks noChangeArrowheads="1"/>
            </p:cNvSpPr>
            <p:nvPr/>
          </p:nvSpPr>
          <p:spPr bwMode="auto">
            <a:xfrm>
              <a:off x="3828" y="1903"/>
              <a:ext cx="5" cy="97"/>
            </a:xfrm>
            <a:prstGeom prst="rect">
              <a:avLst/>
            </a:prstGeom>
            <a:solidFill>
              <a:srgbClr val="F9F9D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0" name="Rectangle 617"/>
            <p:cNvSpPr>
              <a:spLocks noChangeArrowheads="1"/>
            </p:cNvSpPr>
            <p:nvPr/>
          </p:nvSpPr>
          <p:spPr bwMode="auto">
            <a:xfrm>
              <a:off x="3833" y="1903"/>
              <a:ext cx="5" cy="97"/>
            </a:xfrm>
            <a:prstGeom prst="rect">
              <a:avLst/>
            </a:prstGeom>
            <a:solidFill>
              <a:srgbClr val="F9F9D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1" name="Rectangle 618"/>
            <p:cNvSpPr>
              <a:spLocks noChangeArrowheads="1"/>
            </p:cNvSpPr>
            <p:nvPr/>
          </p:nvSpPr>
          <p:spPr bwMode="auto">
            <a:xfrm>
              <a:off x="3838" y="1903"/>
              <a:ext cx="11" cy="97"/>
            </a:xfrm>
            <a:prstGeom prst="rect">
              <a:avLst/>
            </a:prstGeom>
            <a:solidFill>
              <a:srgbClr val="F9F9C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2" name="Rectangle 619"/>
            <p:cNvSpPr>
              <a:spLocks noChangeArrowheads="1"/>
            </p:cNvSpPr>
            <p:nvPr/>
          </p:nvSpPr>
          <p:spPr bwMode="auto">
            <a:xfrm>
              <a:off x="3849" y="1903"/>
              <a:ext cx="5" cy="97"/>
            </a:xfrm>
            <a:prstGeom prst="rect">
              <a:avLst/>
            </a:prstGeom>
            <a:solidFill>
              <a:srgbClr val="F9F9C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3" name="Rectangle 620"/>
            <p:cNvSpPr>
              <a:spLocks noChangeArrowheads="1"/>
            </p:cNvSpPr>
            <p:nvPr/>
          </p:nvSpPr>
          <p:spPr bwMode="auto">
            <a:xfrm>
              <a:off x="3854" y="1903"/>
              <a:ext cx="5" cy="97"/>
            </a:xfrm>
            <a:prstGeom prst="rect">
              <a:avLst/>
            </a:prstGeom>
            <a:solidFill>
              <a:srgbClr val="F8F8C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4" name="Rectangle 621"/>
            <p:cNvSpPr>
              <a:spLocks noChangeArrowheads="1"/>
            </p:cNvSpPr>
            <p:nvPr/>
          </p:nvSpPr>
          <p:spPr bwMode="auto">
            <a:xfrm>
              <a:off x="3859" y="1903"/>
              <a:ext cx="10" cy="97"/>
            </a:xfrm>
            <a:prstGeom prst="rect">
              <a:avLst/>
            </a:prstGeom>
            <a:solidFill>
              <a:srgbClr val="F8F8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5" name="Rectangle 622"/>
            <p:cNvSpPr>
              <a:spLocks noChangeArrowheads="1"/>
            </p:cNvSpPr>
            <p:nvPr/>
          </p:nvSpPr>
          <p:spPr bwMode="auto">
            <a:xfrm>
              <a:off x="3869" y="1903"/>
              <a:ext cx="5" cy="97"/>
            </a:xfrm>
            <a:prstGeom prst="rect">
              <a:avLst/>
            </a:prstGeom>
            <a:solidFill>
              <a:srgbClr val="F8F8C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6" name="Rectangle 623"/>
            <p:cNvSpPr>
              <a:spLocks noChangeArrowheads="1"/>
            </p:cNvSpPr>
            <p:nvPr/>
          </p:nvSpPr>
          <p:spPr bwMode="auto">
            <a:xfrm>
              <a:off x="3874" y="1903"/>
              <a:ext cx="5" cy="97"/>
            </a:xfrm>
            <a:prstGeom prst="rect">
              <a:avLst/>
            </a:prstGeom>
            <a:solidFill>
              <a:srgbClr val="F8F8C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7" name="Rectangle 624"/>
            <p:cNvSpPr>
              <a:spLocks noChangeArrowheads="1"/>
            </p:cNvSpPr>
            <p:nvPr/>
          </p:nvSpPr>
          <p:spPr bwMode="auto">
            <a:xfrm>
              <a:off x="3879" y="1903"/>
              <a:ext cx="11" cy="97"/>
            </a:xfrm>
            <a:prstGeom prst="rect">
              <a:avLst/>
            </a:prstGeom>
            <a:solidFill>
              <a:srgbClr val="F7F7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8" name="Rectangle 625"/>
            <p:cNvSpPr>
              <a:spLocks noChangeArrowheads="1"/>
            </p:cNvSpPr>
            <p:nvPr/>
          </p:nvSpPr>
          <p:spPr bwMode="auto">
            <a:xfrm>
              <a:off x="3890" y="1903"/>
              <a:ext cx="5" cy="97"/>
            </a:xfrm>
            <a:prstGeom prst="rect">
              <a:avLst/>
            </a:prstGeom>
            <a:solidFill>
              <a:srgbClr val="F7F7C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9" name="Rectangle 626"/>
            <p:cNvSpPr>
              <a:spLocks noChangeArrowheads="1"/>
            </p:cNvSpPr>
            <p:nvPr/>
          </p:nvSpPr>
          <p:spPr bwMode="auto">
            <a:xfrm>
              <a:off x="3895" y="1903"/>
              <a:ext cx="5" cy="97"/>
            </a:xfrm>
            <a:prstGeom prst="rect">
              <a:avLst/>
            </a:prstGeom>
            <a:solidFill>
              <a:srgbClr val="F6F6C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50" name="Rectangle 627"/>
            <p:cNvSpPr>
              <a:spLocks noChangeArrowheads="1"/>
            </p:cNvSpPr>
            <p:nvPr/>
          </p:nvSpPr>
          <p:spPr bwMode="auto">
            <a:xfrm>
              <a:off x="3900" y="1903"/>
              <a:ext cx="5" cy="97"/>
            </a:xfrm>
            <a:prstGeom prst="rect">
              <a:avLst/>
            </a:prstGeom>
            <a:solidFill>
              <a:srgbClr val="F6F6C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51" name="Rectangle 628"/>
            <p:cNvSpPr>
              <a:spLocks noChangeArrowheads="1"/>
            </p:cNvSpPr>
            <p:nvPr/>
          </p:nvSpPr>
          <p:spPr bwMode="auto">
            <a:xfrm>
              <a:off x="3905" y="1903"/>
              <a:ext cx="5" cy="97"/>
            </a:xfrm>
            <a:prstGeom prst="rect">
              <a:avLst/>
            </a:prstGeom>
            <a:solidFill>
              <a:srgbClr val="F6F6C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52" name="Rectangle 629"/>
            <p:cNvSpPr>
              <a:spLocks noChangeArrowheads="1"/>
            </p:cNvSpPr>
            <p:nvPr/>
          </p:nvSpPr>
          <p:spPr bwMode="auto">
            <a:xfrm>
              <a:off x="3910" y="1903"/>
              <a:ext cx="5" cy="97"/>
            </a:xfrm>
            <a:prstGeom prst="rect">
              <a:avLst/>
            </a:prstGeom>
            <a:solidFill>
              <a:srgbClr val="F5F5C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53" name="Rectangle 630"/>
            <p:cNvSpPr>
              <a:spLocks noChangeArrowheads="1"/>
            </p:cNvSpPr>
            <p:nvPr/>
          </p:nvSpPr>
          <p:spPr bwMode="auto">
            <a:xfrm>
              <a:off x="3915" y="1903"/>
              <a:ext cx="5" cy="97"/>
            </a:xfrm>
            <a:prstGeom prst="rect">
              <a:avLst/>
            </a:prstGeom>
            <a:solidFill>
              <a:srgbClr val="F5F5C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54" name="Rectangle 631"/>
            <p:cNvSpPr>
              <a:spLocks noChangeArrowheads="1"/>
            </p:cNvSpPr>
            <p:nvPr/>
          </p:nvSpPr>
          <p:spPr bwMode="auto">
            <a:xfrm>
              <a:off x="3920" y="1903"/>
              <a:ext cx="6" cy="97"/>
            </a:xfrm>
            <a:prstGeom prst="rect">
              <a:avLst/>
            </a:prstGeom>
            <a:solidFill>
              <a:srgbClr val="F5F5C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55" name="Rectangle 632"/>
            <p:cNvSpPr>
              <a:spLocks noChangeArrowheads="1"/>
            </p:cNvSpPr>
            <p:nvPr/>
          </p:nvSpPr>
          <p:spPr bwMode="auto">
            <a:xfrm>
              <a:off x="3926" y="1903"/>
              <a:ext cx="5" cy="97"/>
            </a:xfrm>
            <a:prstGeom prst="rect">
              <a:avLst/>
            </a:prstGeom>
            <a:solidFill>
              <a:srgbClr val="F5F5C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56" name="Rectangle 633"/>
            <p:cNvSpPr>
              <a:spLocks noChangeArrowheads="1"/>
            </p:cNvSpPr>
            <p:nvPr/>
          </p:nvSpPr>
          <p:spPr bwMode="auto">
            <a:xfrm>
              <a:off x="3931" y="1903"/>
              <a:ext cx="5" cy="97"/>
            </a:xfrm>
            <a:prstGeom prst="rect">
              <a:avLst/>
            </a:prstGeom>
            <a:solidFill>
              <a:srgbClr val="F4F4C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57" name="Rectangle 634"/>
            <p:cNvSpPr>
              <a:spLocks noChangeArrowheads="1"/>
            </p:cNvSpPr>
            <p:nvPr/>
          </p:nvSpPr>
          <p:spPr bwMode="auto">
            <a:xfrm>
              <a:off x="3936" y="1903"/>
              <a:ext cx="5" cy="97"/>
            </a:xfrm>
            <a:prstGeom prst="rect">
              <a:avLst/>
            </a:prstGeom>
            <a:solidFill>
              <a:srgbClr val="F4F4C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58" name="Rectangle 635"/>
            <p:cNvSpPr>
              <a:spLocks noChangeArrowheads="1"/>
            </p:cNvSpPr>
            <p:nvPr/>
          </p:nvSpPr>
          <p:spPr bwMode="auto">
            <a:xfrm>
              <a:off x="3941" y="1903"/>
              <a:ext cx="5" cy="97"/>
            </a:xfrm>
            <a:prstGeom prst="rect">
              <a:avLst/>
            </a:prstGeom>
            <a:solidFill>
              <a:srgbClr val="F4F4C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59" name="Rectangle 636"/>
            <p:cNvSpPr>
              <a:spLocks noChangeArrowheads="1"/>
            </p:cNvSpPr>
            <p:nvPr/>
          </p:nvSpPr>
          <p:spPr bwMode="auto">
            <a:xfrm>
              <a:off x="3946" y="1903"/>
              <a:ext cx="5" cy="97"/>
            </a:xfrm>
            <a:prstGeom prst="rect">
              <a:avLst/>
            </a:prstGeom>
            <a:solidFill>
              <a:srgbClr val="F3F3B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60" name="Rectangle 637"/>
            <p:cNvSpPr>
              <a:spLocks noChangeArrowheads="1"/>
            </p:cNvSpPr>
            <p:nvPr/>
          </p:nvSpPr>
          <p:spPr bwMode="auto">
            <a:xfrm>
              <a:off x="3951" y="1903"/>
              <a:ext cx="5" cy="97"/>
            </a:xfrm>
            <a:prstGeom prst="rect">
              <a:avLst/>
            </a:prstGeom>
            <a:solidFill>
              <a:srgbClr val="F3F3B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61" name="Rectangle 638"/>
            <p:cNvSpPr>
              <a:spLocks noChangeArrowheads="1"/>
            </p:cNvSpPr>
            <p:nvPr/>
          </p:nvSpPr>
          <p:spPr bwMode="auto">
            <a:xfrm>
              <a:off x="3956" y="1903"/>
              <a:ext cx="5" cy="97"/>
            </a:xfrm>
            <a:prstGeom prst="rect">
              <a:avLst/>
            </a:prstGeom>
            <a:solidFill>
              <a:srgbClr val="F3F3B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62" name="Rectangle 639"/>
            <p:cNvSpPr>
              <a:spLocks noChangeArrowheads="1"/>
            </p:cNvSpPr>
            <p:nvPr/>
          </p:nvSpPr>
          <p:spPr bwMode="auto">
            <a:xfrm>
              <a:off x="3961" y="1903"/>
              <a:ext cx="6" cy="97"/>
            </a:xfrm>
            <a:prstGeom prst="rect">
              <a:avLst/>
            </a:prstGeom>
            <a:solidFill>
              <a:srgbClr val="F2F2B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63" name="Rectangle 640"/>
            <p:cNvSpPr>
              <a:spLocks noChangeArrowheads="1"/>
            </p:cNvSpPr>
            <p:nvPr/>
          </p:nvSpPr>
          <p:spPr bwMode="auto">
            <a:xfrm>
              <a:off x="3967" y="1903"/>
              <a:ext cx="10" cy="97"/>
            </a:xfrm>
            <a:prstGeom prst="rect">
              <a:avLst/>
            </a:prstGeom>
            <a:solidFill>
              <a:srgbClr val="F2F2B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64" name="Rectangle 641"/>
            <p:cNvSpPr>
              <a:spLocks noChangeArrowheads="1"/>
            </p:cNvSpPr>
            <p:nvPr/>
          </p:nvSpPr>
          <p:spPr bwMode="auto">
            <a:xfrm>
              <a:off x="3977" y="1903"/>
              <a:ext cx="5" cy="97"/>
            </a:xfrm>
            <a:prstGeom prst="rect">
              <a:avLst/>
            </a:prstGeom>
            <a:solidFill>
              <a:srgbClr val="F2F2B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65" name="Rectangle 642"/>
            <p:cNvSpPr>
              <a:spLocks noChangeArrowheads="1"/>
            </p:cNvSpPr>
            <p:nvPr/>
          </p:nvSpPr>
          <p:spPr bwMode="auto">
            <a:xfrm>
              <a:off x="3982" y="1903"/>
              <a:ext cx="5" cy="97"/>
            </a:xfrm>
            <a:prstGeom prst="rect">
              <a:avLst/>
            </a:prstGeom>
            <a:solidFill>
              <a:srgbClr val="F1F1B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66" name="Rectangle 643"/>
            <p:cNvSpPr>
              <a:spLocks noChangeArrowheads="1"/>
            </p:cNvSpPr>
            <p:nvPr/>
          </p:nvSpPr>
          <p:spPr bwMode="auto">
            <a:xfrm>
              <a:off x="3987" y="1903"/>
              <a:ext cx="10" cy="97"/>
            </a:xfrm>
            <a:prstGeom prst="rect">
              <a:avLst/>
            </a:prstGeom>
            <a:solidFill>
              <a:srgbClr val="F1F1B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67" name="Rectangle 644"/>
            <p:cNvSpPr>
              <a:spLocks noChangeArrowheads="1"/>
            </p:cNvSpPr>
            <p:nvPr/>
          </p:nvSpPr>
          <p:spPr bwMode="auto">
            <a:xfrm>
              <a:off x="3997" y="1903"/>
              <a:ext cx="6" cy="97"/>
            </a:xfrm>
            <a:prstGeom prst="rect">
              <a:avLst/>
            </a:prstGeom>
            <a:solidFill>
              <a:srgbClr val="F0F0B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68" name="Rectangle 645"/>
            <p:cNvSpPr>
              <a:spLocks noChangeArrowheads="1"/>
            </p:cNvSpPr>
            <p:nvPr/>
          </p:nvSpPr>
          <p:spPr bwMode="auto">
            <a:xfrm>
              <a:off x="3463" y="1903"/>
              <a:ext cx="540" cy="97"/>
            </a:xfrm>
            <a:prstGeom prst="rect">
              <a:avLst/>
            </a:prstGeom>
            <a:noFill/>
            <a:ln w="5" cap="sq">
              <a:solidFill>
                <a:srgbClr val="FFFF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69" name="Rectangle 646"/>
            <p:cNvSpPr>
              <a:spLocks noChangeArrowheads="1"/>
            </p:cNvSpPr>
            <p:nvPr/>
          </p:nvSpPr>
          <p:spPr bwMode="auto">
            <a:xfrm>
              <a:off x="3489" y="1918"/>
              <a:ext cx="432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1" hangingPunct="1">
                <a:buClrTx/>
                <a:buSzTx/>
                <a:buFontTx/>
                <a:buNone/>
              </a:pPr>
              <a:r>
                <a:rPr lang="en-US" sz="700" b="1">
                  <a:solidFill>
                    <a:srgbClr val="000000"/>
                  </a:solidFill>
                  <a:latin typeface="Arial" pitchFamily="34" charset="0"/>
                </a:rPr>
                <a:t>json-ld-coverage</a:t>
              </a:r>
              <a:endParaRPr 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52270" name="Freeform 647"/>
            <p:cNvSpPr>
              <a:spLocks noEditPoints="1"/>
            </p:cNvSpPr>
            <p:nvPr/>
          </p:nvSpPr>
          <p:spPr bwMode="auto">
            <a:xfrm>
              <a:off x="3386" y="2026"/>
              <a:ext cx="77" cy="1"/>
            </a:xfrm>
            <a:custGeom>
              <a:avLst/>
              <a:gdLst>
                <a:gd name="T0" fmla="*/ 0 w 77"/>
                <a:gd name="T1" fmla="*/ 0 h 1"/>
                <a:gd name="T2" fmla="*/ 36 w 77"/>
                <a:gd name="T3" fmla="*/ 0 h 1"/>
                <a:gd name="T4" fmla="*/ 57 w 77"/>
                <a:gd name="T5" fmla="*/ 0 h 1"/>
                <a:gd name="T6" fmla="*/ 77 w 77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1"/>
                <a:gd name="T14" fmla="*/ 77 w 77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1">
                  <a:moveTo>
                    <a:pt x="0" y="0"/>
                  </a:moveTo>
                  <a:lnTo>
                    <a:pt x="36" y="0"/>
                  </a:lnTo>
                  <a:moveTo>
                    <a:pt x="57" y="0"/>
                  </a:moveTo>
                  <a:lnTo>
                    <a:pt x="77" y="0"/>
                  </a:lnTo>
                </a:path>
              </a:pathLst>
            </a:custGeom>
            <a:noFill/>
            <a:ln w="5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71" name="Freeform 648"/>
            <p:cNvSpPr>
              <a:spLocks noEditPoints="1"/>
            </p:cNvSpPr>
            <p:nvPr/>
          </p:nvSpPr>
          <p:spPr bwMode="auto">
            <a:xfrm>
              <a:off x="3386" y="1810"/>
              <a:ext cx="1" cy="206"/>
            </a:xfrm>
            <a:custGeom>
              <a:avLst/>
              <a:gdLst>
                <a:gd name="T0" fmla="*/ 0 w 1"/>
                <a:gd name="T1" fmla="*/ 0 h 206"/>
                <a:gd name="T2" fmla="*/ 0 w 1"/>
                <a:gd name="T3" fmla="*/ 36 h 206"/>
                <a:gd name="T4" fmla="*/ 0 w 1"/>
                <a:gd name="T5" fmla="*/ 57 h 206"/>
                <a:gd name="T6" fmla="*/ 0 w 1"/>
                <a:gd name="T7" fmla="*/ 93 h 206"/>
                <a:gd name="T8" fmla="*/ 0 w 1"/>
                <a:gd name="T9" fmla="*/ 113 h 206"/>
                <a:gd name="T10" fmla="*/ 0 w 1"/>
                <a:gd name="T11" fmla="*/ 149 h 206"/>
                <a:gd name="T12" fmla="*/ 0 w 1"/>
                <a:gd name="T13" fmla="*/ 170 h 206"/>
                <a:gd name="T14" fmla="*/ 0 w 1"/>
                <a:gd name="T15" fmla="*/ 206 h 2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"/>
                <a:gd name="T25" fmla="*/ 0 h 206"/>
                <a:gd name="T26" fmla="*/ 1 w 1"/>
                <a:gd name="T27" fmla="*/ 206 h 20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" h="206">
                  <a:moveTo>
                    <a:pt x="0" y="0"/>
                  </a:moveTo>
                  <a:lnTo>
                    <a:pt x="0" y="36"/>
                  </a:lnTo>
                  <a:moveTo>
                    <a:pt x="0" y="57"/>
                  </a:moveTo>
                  <a:lnTo>
                    <a:pt x="0" y="93"/>
                  </a:lnTo>
                  <a:moveTo>
                    <a:pt x="0" y="113"/>
                  </a:moveTo>
                  <a:lnTo>
                    <a:pt x="0" y="149"/>
                  </a:lnTo>
                  <a:moveTo>
                    <a:pt x="0" y="170"/>
                  </a:moveTo>
                  <a:lnTo>
                    <a:pt x="0" y="206"/>
                  </a:lnTo>
                </a:path>
              </a:pathLst>
            </a:custGeom>
            <a:noFill/>
            <a:ln w="5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72" name="Freeform 649"/>
            <p:cNvSpPr>
              <a:spLocks noEditPoints="1"/>
            </p:cNvSpPr>
            <p:nvPr/>
          </p:nvSpPr>
          <p:spPr bwMode="auto">
            <a:xfrm>
              <a:off x="3361" y="1810"/>
              <a:ext cx="51" cy="77"/>
            </a:xfrm>
            <a:custGeom>
              <a:avLst/>
              <a:gdLst>
                <a:gd name="T0" fmla="*/ 25 w 51"/>
                <a:gd name="T1" fmla="*/ 0 h 77"/>
                <a:gd name="T2" fmla="*/ 51 w 51"/>
                <a:gd name="T3" fmla="*/ 77 h 77"/>
                <a:gd name="T4" fmla="*/ 25 w 51"/>
                <a:gd name="T5" fmla="*/ 0 h 77"/>
                <a:gd name="T6" fmla="*/ 0 w 51"/>
                <a:gd name="T7" fmla="*/ 77 h 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"/>
                <a:gd name="T13" fmla="*/ 0 h 77"/>
                <a:gd name="T14" fmla="*/ 51 w 51"/>
                <a:gd name="T15" fmla="*/ 77 h 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" h="77">
                  <a:moveTo>
                    <a:pt x="25" y="0"/>
                  </a:moveTo>
                  <a:lnTo>
                    <a:pt x="51" y="77"/>
                  </a:lnTo>
                  <a:moveTo>
                    <a:pt x="25" y="0"/>
                  </a:moveTo>
                  <a:lnTo>
                    <a:pt x="0" y="77"/>
                  </a:lnTo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73" name="Rectangle 650"/>
            <p:cNvSpPr>
              <a:spLocks noChangeArrowheads="1"/>
            </p:cNvSpPr>
            <p:nvPr/>
          </p:nvSpPr>
          <p:spPr bwMode="auto">
            <a:xfrm>
              <a:off x="3422" y="1836"/>
              <a:ext cx="34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1" hangingPunct="1">
                <a:buClrTx/>
                <a:buSzTx/>
                <a:buFontTx/>
                <a:buNone/>
              </a:pPr>
              <a:r>
                <a:rPr lang="en-US" sz="700">
                  <a:solidFill>
                    <a:srgbClr val="000000"/>
                  </a:solidFill>
                  <a:latin typeface="Arial" pitchFamily="34" charset="0"/>
                </a:rPr>
                <a:t>«depends-on»</a:t>
              </a:r>
              <a:endParaRPr 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52274" name="Freeform 651"/>
            <p:cNvSpPr>
              <a:spLocks noEditPoints="1"/>
            </p:cNvSpPr>
            <p:nvPr/>
          </p:nvSpPr>
          <p:spPr bwMode="auto">
            <a:xfrm>
              <a:off x="3109" y="2633"/>
              <a:ext cx="231" cy="1"/>
            </a:xfrm>
            <a:custGeom>
              <a:avLst/>
              <a:gdLst>
                <a:gd name="T0" fmla="*/ 0 w 231"/>
                <a:gd name="T1" fmla="*/ 0 h 1"/>
                <a:gd name="T2" fmla="*/ 36 w 231"/>
                <a:gd name="T3" fmla="*/ 0 h 1"/>
                <a:gd name="T4" fmla="*/ 57 w 231"/>
                <a:gd name="T5" fmla="*/ 0 h 1"/>
                <a:gd name="T6" fmla="*/ 92 w 231"/>
                <a:gd name="T7" fmla="*/ 0 h 1"/>
                <a:gd name="T8" fmla="*/ 113 w 231"/>
                <a:gd name="T9" fmla="*/ 0 h 1"/>
                <a:gd name="T10" fmla="*/ 149 w 231"/>
                <a:gd name="T11" fmla="*/ 0 h 1"/>
                <a:gd name="T12" fmla="*/ 169 w 231"/>
                <a:gd name="T13" fmla="*/ 0 h 1"/>
                <a:gd name="T14" fmla="*/ 205 w 231"/>
                <a:gd name="T15" fmla="*/ 0 h 1"/>
                <a:gd name="T16" fmla="*/ 226 w 231"/>
                <a:gd name="T17" fmla="*/ 0 h 1"/>
                <a:gd name="T18" fmla="*/ 231 w 231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31"/>
                <a:gd name="T31" fmla="*/ 0 h 1"/>
                <a:gd name="T32" fmla="*/ 231 w 231"/>
                <a:gd name="T33" fmla="*/ 1 h 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31" h="1">
                  <a:moveTo>
                    <a:pt x="0" y="0"/>
                  </a:moveTo>
                  <a:lnTo>
                    <a:pt x="36" y="0"/>
                  </a:lnTo>
                  <a:moveTo>
                    <a:pt x="57" y="0"/>
                  </a:moveTo>
                  <a:lnTo>
                    <a:pt x="92" y="0"/>
                  </a:lnTo>
                  <a:moveTo>
                    <a:pt x="113" y="0"/>
                  </a:moveTo>
                  <a:lnTo>
                    <a:pt x="149" y="0"/>
                  </a:lnTo>
                  <a:moveTo>
                    <a:pt x="169" y="0"/>
                  </a:moveTo>
                  <a:lnTo>
                    <a:pt x="205" y="0"/>
                  </a:lnTo>
                  <a:moveTo>
                    <a:pt x="226" y="0"/>
                  </a:moveTo>
                  <a:lnTo>
                    <a:pt x="231" y="0"/>
                  </a:lnTo>
                </a:path>
              </a:pathLst>
            </a:custGeom>
            <a:noFill/>
            <a:ln w="5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75" name="Freeform 652"/>
            <p:cNvSpPr>
              <a:spLocks noEditPoints="1"/>
            </p:cNvSpPr>
            <p:nvPr/>
          </p:nvSpPr>
          <p:spPr bwMode="auto">
            <a:xfrm>
              <a:off x="3109" y="2325"/>
              <a:ext cx="1" cy="308"/>
            </a:xfrm>
            <a:custGeom>
              <a:avLst/>
              <a:gdLst>
                <a:gd name="T0" fmla="*/ 0 w 1"/>
                <a:gd name="T1" fmla="*/ 0 h 308"/>
                <a:gd name="T2" fmla="*/ 0 w 1"/>
                <a:gd name="T3" fmla="*/ 36 h 308"/>
                <a:gd name="T4" fmla="*/ 0 w 1"/>
                <a:gd name="T5" fmla="*/ 56 h 308"/>
                <a:gd name="T6" fmla="*/ 0 w 1"/>
                <a:gd name="T7" fmla="*/ 92 h 308"/>
                <a:gd name="T8" fmla="*/ 0 w 1"/>
                <a:gd name="T9" fmla="*/ 113 h 308"/>
                <a:gd name="T10" fmla="*/ 0 w 1"/>
                <a:gd name="T11" fmla="*/ 149 h 308"/>
                <a:gd name="T12" fmla="*/ 0 w 1"/>
                <a:gd name="T13" fmla="*/ 169 h 308"/>
                <a:gd name="T14" fmla="*/ 0 w 1"/>
                <a:gd name="T15" fmla="*/ 205 h 308"/>
                <a:gd name="T16" fmla="*/ 0 w 1"/>
                <a:gd name="T17" fmla="*/ 226 h 308"/>
                <a:gd name="T18" fmla="*/ 0 w 1"/>
                <a:gd name="T19" fmla="*/ 262 h 308"/>
                <a:gd name="T20" fmla="*/ 0 w 1"/>
                <a:gd name="T21" fmla="*/ 283 h 308"/>
                <a:gd name="T22" fmla="*/ 0 w 1"/>
                <a:gd name="T23" fmla="*/ 308 h 30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"/>
                <a:gd name="T37" fmla="*/ 0 h 308"/>
                <a:gd name="T38" fmla="*/ 1 w 1"/>
                <a:gd name="T39" fmla="*/ 308 h 30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" h="308">
                  <a:moveTo>
                    <a:pt x="0" y="0"/>
                  </a:moveTo>
                  <a:lnTo>
                    <a:pt x="0" y="36"/>
                  </a:lnTo>
                  <a:moveTo>
                    <a:pt x="0" y="56"/>
                  </a:moveTo>
                  <a:lnTo>
                    <a:pt x="0" y="92"/>
                  </a:lnTo>
                  <a:moveTo>
                    <a:pt x="0" y="113"/>
                  </a:moveTo>
                  <a:lnTo>
                    <a:pt x="0" y="149"/>
                  </a:lnTo>
                  <a:moveTo>
                    <a:pt x="0" y="169"/>
                  </a:moveTo>
                  <a:lnTo>
                    <a:pt x="0" y="205"/>
                  </a:lnTo>
                  <a:moveTo>
                    <a:pt x="0" y="226"/>
                  </a:moveTo>
                  <a:lnTo>
                    <a:pt x="0" y="262"/>
                  </a:lnTo>
                  <a:moveTo>
                    <a:pt x="0" y="283"/>
                  </a:moveTo>
                  <a:lnTo>
                    <a:pt x="0" y="308"/>
                  </a:lnTo>
                </a:path>
              </a:pathLst>
            </a:custGeom>
            <a:noFill/>
            <a:ln w="5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76" name="Freeform 653"/>
            <p:cNvSpPr>
              <a:spLocks noEditPoints="1"/>
            </p:cNvSpPr>
            <p:nvPr/>
          </p:nvSpPr>
          <p:spPr bwMode="auto">
            <a:xfrm>
              <a:off x="2683" y="2325"/>
              <a:ext cx="426" cy="1"/>
            </a:xfrm>
            <a:custGeom>
              <a:avLst/>
              <a:gdLst>
                <a:gd name="T0" fmla="*/ 0 w 426"/>
                <a:gd name="T1" fmla="*/ 0 h 1"/>
                <a:gd name="T2" fmla="*/ 36 w 426"/>
                <a:gd name="T3" fmla="*/ 0 h 1"/>
                <a:gd name="T4" fmla="*/ 56 w 426"/>
                <a:gd name="T5" fmla="*/ 0 h 1"/>
                <a:gd name="T6" fmla="*/ 92 w 426"/>
                <a:gd name="T7" fmla="*/ 0 h 1"/>
                <a:gd name="T8" fmla="*/ 113 w 426"/>
                <a:gd name="T9" fmla="*/ 0 h 1"/>
                <a:gd name="T10" fmla="*/ 149 w 426"/>
                <a:gd name="T11" fmla="*/ 0 h 1"/>
                <a:gd name="T12" fmla="*/ 169 w 426"/>
                <a:gd name="T13" fmla="*/ 0 h 1"/>
                <a:gd name="T14" fmla="*/ 205 w 426"/>
                <a:gd name="T15" fmla="*/ 0 h 1"/>
                <a:gd name="T16" fmla="*/ 226 w 426"/>
                <a:gd name="T17" fmla="*/ 0 h 1"/>
                <a:gd name="T18" fmla="*/ 262 w 426"/>
                <a:gd name="T19" fmla="*/ 0 h 1"/>
                <a:gd name="T20" fmla="*/ 282 w 426"/>
                <a:gd name="T21" fmla="*/ 0 h 1"/>
                <a:gd name="T22" fmla="*/ 318 w 426"/>
                <a:gd name="T23" fmla="*/ 0 h 1"/>
                <a:gd name="T24" fmla="*/ 339 w 426"/>
                <a:gd name="T25" fmla="*/ 0 h 1"/>
                <a:gd name="T26" fmla="*/ 375 w 426"/>
                <a:gd name="T27" fmla="*/ 0 h 1"/>
                <a:gd name="T28" fmla="*/ 395 w 426"/>
                <a:gd name="T29" fmla="*/ 0 h 1"/>
                <a:gd name="T30" fmla="*/ 426 w 426"/>
                <a:gd name="T31" fmla="*/ 0 h 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26"/>
                <a:gd name="T49" fmla="*/ 0 h 1"/>
                <a:gd name="T50" fmla="*/ 426 w 426"/>
                <a:gd name="T51" fmla="*/ 1 h 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26" h="1">
                  <a:moveTo>
                    <a:pt x="0" y="0"/>
                  </a:moveTo>
                  <a:lnTo>
                    <a:pt x="36" y="0"/>
                  </a:lnTo>
                  <a:moveTo>
                    <a:pt x="56" y="0"/>
                  </a:moveTo>
                  <a:lnTo>
                    <a:pt x="92" y="0"/>
                  </a:lnTo>
                  <a:moveTo>
                    <a:pt x="113" y="0"/>
                  </a:moveTo>
                  <a:lnTo>
                    <a:pt x="149" y="0"/>
                  </a:lnTo>
                  <a:moveTo>
                    <a:pt x="169" y="0"/>
                  </a:moveTo>
                  <a:lnTo>
                    <a:pt x="205" y="0"/>
                  </a:lnTo>
                  <a:moveTo>
                    <a:pt x="226" y="0"/>
                  </a:moveTo>
                  <a:lnTo>
                    <a:pt x="262" y="0"/>
                  </a:lnTo>
                  <a:moveTo>
                    <a:pt x="282" y="0"/>
                  </a:moveTo>
                  <a:lnTo>
                    <a:pt x="318" y="0"/>
                  </a:lnTo>
                  <a:moveTo>
                    <a:pt x="339" y="0"/>
                  </a:moveTo>
                  <a:lnTo>
                    <a:pt x="375" y="0"/>
                  </a:lnTo>
                  <a:moveTo>
                    <a:pt x="395" y="0"/>
                  </a:moveTo>
                  <a:lnTo>
                    <a:pt x="426" y="0"/>
                  </a:lnTo>
                </a:path>
              </a:pathLst>
            </a:custGeom>
            <a:noFill/>
            <a:ln w="5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77" name="Freeform 654"/>
            <p:cNvSpPr>
              <a:spLocks noEditPoints="1"/>
            </p:cNvSpPr>
            <p:nvPr/>
          </p:nvSpPr>
          <p:spPr bwMode="auto">
            <a:xfrm>
              <a:off x="2683" y="2299"/>
              <a:ext cx="77" cy="51"/>
            </a:xfrm>
            <a:custGeom>
              <a:avLst/>
              <a:gdLst>
                <a:gd name="T0" fmla="*/ 0 w 77"/>
                <a:gd name="T1" fmla="*/ 26 h 51"/>
                <a:gd name="T2" fmla="*/ 77 w 77"/>
                <a:gd name="T3" fmla="*/ 0 h 51"/>
                <a:gd name="T4" fmla="*/ 0 w 77"/>
                <a:gd name="T5" fmla="*/ 26 h 51"/>
                <a:gd name="T6" fmla="*/ 77 w 77"/>
                <a:gd name="T7" fmla="*/ 51 h 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51"/>
                <a:gd name="T14" fmla="*/ 77 w 77"/>
                <a:gd name="T15" fmla="*/ 51 h 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51">
                  <a:moveTo>
                    <a:pt x="0" y="26"/>
                  </a:moveTo>
                  <a:lnTo>
                    <a:pt x="77" y="0"/>
                  </a:lnTo>
                  <a:moveTo>
                    <a:pt x="0" y="26"/>
                  </a:moveTo>
                  <a:lnTo>
                    <a:pt x="77" y="51"/>
                  </a:lnTo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78" name="Rectangle 655"/>
            <p:cNvSpPr>
              <a:spLocks noChangeArrowheads="1"/>
            </p:cNvSpPr>
            <p:nvPr/>
          </p:nvSpPr>
          <p:spPr bwMode="auto">
            <a:xfrm>
              <a:off x="2729" y="2371"/>
              <a:ext cx="34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1" hangingPunct="1">
                <a:buClrTx/>
                <a:buSzTx/>
                <a:buFontTx/>
                <a:buNone/>
              </a:pPr>
              <a:r>
                <a:rPr lang="en-US" sz="700">
                  <a:solidFill>
                    <a:srgbClr val="000000"/>
                  </a:solidFill>
                  <a:latin typeface="Arial" pitchFamily="34" charset="0"/>
                </a:rPr>
                <a:t>«depends-on»</a:t>
              </a:r>
              <a:endParaRPr 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52279" name="Freeform 656"/>
            <p:cNvSpPr>
              <a:spLocks noEditPoints="1"/>
            </p:cNvSpPr>
            <p:nvPr/>
          </p:nvSpPr>
          <p:spPr bwMode="auto">
            <a:xfrm>
              <a:off x="2683" y="2325"/>
              <a:ext cx="657" cy="1"/>
            </a:xfrm>
            <a:custGeom>
              <a:avLst/>
              <a:gdLst>
                <a:gd name="T0" fmla="*/ 0 w 657"/>
                <a:gd name="T1" fmla="*/ 0 h 1"/>
                <a:gd name="T2" fmla="*/ 36 w 657"/>
                <a:gd name="T3" fmla="*/ 0 h 1"/>
                <a:gd name="T4" fmla="*/ 56 w 657"/>
                <a:gd name="T5" fmla="*/ 0 h 1"/>
                <a:gd name="T6" fmla="*/ 92 w 657"/>
                <a:gd name="T7" fmla="*/ 0 h 1"/>
                <a:gd name="T8" fmla="*/ 113 w 657"/>
                <a:gd name="T9" fmla="*/ 0 h 1"/>
                <a:gd name="T10" fmla="*/ 149 w 657"/>
                <a:gd name="T11" fmla="*/ 0 h 1"/>
                <a:gd name="T12" fmla="*/ 169 w 657"/>
                <a:gd name="T13" fmla="*/ 0 h 1"/>
                <a:gd name="T14" fmla="*/ 205 w 657"/>
                <a:gd name="T15" fmla="*/ 0 h 1"/>
                <a:gd name="T16" fmla="*/ 226 w 657"/>
                <a:gd name="T17" fmla="*/ 0 h 1"/>
                <a:gd name="T18" fmla="*/ 262 w 657"/>
                <a:gd name="T19" fmla="*/ 0 h 1"/>
                <a:gd name="T20" fmla="*/ 282 w 657"/>
                <a:gd name="T21" fmla="*/ 0 h 1"/>
                <a:gd name="T22" fmla="*/ 318 w 657"/>
                <a:gd name="T23" fmla="*/ 0 h 1"/>
                <a:gd name="T24" fmla="*/ 339 w 657"/>
                <a:gd name="T25" fmla="*/ 0 h 1"/>
                <a:gd name="T26" fmla="*/ 375 w 657"/>
                <a:gd name="T27" fmla="*/ 0 h 1"/>
                <a:gd name="T28" fmla="*/ 395 w 657"/>
                <a:gd name="T29" fmla="*/ 0 h 1"/>
                <a:gd name="T30" fmla="*/ 431 w 657"/>
                <a:gd name="T31" fmla="*/ 0 h 1"/>
                <a:gd name="T32" fmla="*/ 452 w 657"/>
                <a:gd name="T33" fmla="*/ 0 h 1"/>
                <a:gd name="T34" fmla="*/ 488 w 657"/>
                <a:gd name="T35" fmla="*/ 0 h 1"/>
                <a:gd name="T36" fmla="*/ 508 w 657"/>
                <a:gd name="T37" fmla="*/ 0 h 1"/>
                <a:gd name="T38" fmla="*/ 544 w 657"/>
                <a:gd name="T39" fmla="*/ 0 h 1"/>
                <a:gd name="T40" fmla="*/ 565 w 657"/>
                <a:gd name="T41" fmla="*/ 0 h 1"/>
                <a:gd name="T42" fmla="*/ 601 w 657"/>
                <a:gd name="T43" fmla="*/ 0 h 1"/>
                <a:gd name="T44" fmla="*/ 621 w 657"/>
                <a:gd name="T45" fmla="*/ 0 h 1"/>
                <a:gd name="T46" fmla="*/ 657 w 657"/>
                <a:gd name="T47" fmla="*/ 0 h 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57"/>
                <a:gd name="T73" fmla="*/ 0 h 1"/>
                <a:gd name="T74" fmla="*/ 657 w 657"/>
                <a:gd name="T75" fmla="*/ 1 h 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57" h="1">
                  <a:moveTo>
                    <a:pt x="0" y="0"/>
                  </a:moveTo>
                  <a:lnTo>
                    <a:pt x="36" y="0"/>
                  </a:lnTo>
                  <a:moveTo>
                    <a:pt x="56" y="0"/>
                  </a:moveTo>
                  <a:lnTo>
                    <a:pt x="92" y="0"/>
                  </a:lnTo>
                  <a:moveTo>
                    <a:pt x="113" y="0"/>
                  </a:moveTo>
                  <a:lnTo>
                    <a:pt x="149" y="0"/>
                  </a:lnTo>
                  <a:moveTo>
                    <a:pt x="169" y="0"/>
                  </a:moveTo>
                  <a:lnTo>
                    <a:pt x="205" y="0"/>
                  </a:lnTo>
                  <a:moveTo>
                    <a:pt x="226" y="0"/>
                  </a:moveTo>
                  <a:lnTo>
                    <a:pt x="262" y="0"/>
                  </a:lnTo>
                  <a:moveTo>
                    <a:pt x="282" y="0"/>
                  </a:moveTo>
                  <a:lnTo>
                    <a:pt x="318" y="0"/>
                  </a:lnTo>
                  <a:moveTo>
                    <a:pt x="339" y="0"/>
                  </a:moveTo>
                  <a:lnTo>
                    <a:pt x="375" y="0"/>
                  </a:lnTo>
                  <a:moveTo>
                    <a:pt x="395" y="0"/>
                  </a:moveTo>
                  <a:lnTo>
                    <a:pt x="431" y="0"/>
                  </a:lnTo>
                  <a:moveTo>
                    <a:pt x="452" y="0"/>
                  </a:moveTo>
                  <a:lnTo>
                    <a:pt x="488" y="0"/>
                  </a:lnTo>
                  <a:moveTo>
                    <a:pt x="508" y="0"/>
                  </a:moveTo>
                  <a:lnTo>
                    <a:pt x="544" y="0"/>
                  </a:lnTo>
                  <a:moveTo>
                    <a:pt x="565" y="0"/>
                  </a:moveTo>
                  <a:lnTo>
                    <a:pt x="601" y="0"/>
                  </a:lnTo>
                  <a:moveTo>
                    <a:pt x="621" y="0"/>
                  </a:moveTo>
                  <a:lnTo>
                    <a:pt x="657" y="0"/>
                  </a:lnTo>
                </a:path>
              </a:pathLst>
            </a:custGeom>
            <a:noFill/>
            <a:ln w="5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80" name="Freeform 657"/>
            <p:cNvSpPr>
              <a:spLocks noEditPoints="1"/>
            </p:cNvSpPr>
            <p:nvPr/>
          </p:nvSpPr>
          <p:spPr bwMode="auto">
            <a:xfrm>
              <a:off x="2683" y="2299"/>
              <a:ext cx="77" cy="51"/>
            </a:xfrm>
            <a:custGeom>
              <a:avLst/>
              <a:gdLst>
                <a:gd name="T0" fmla="*/ 0 w 77"/>
                <a:gd name="T1" fmla="*/ 26 h 51"/>
                <a:gd name="T2" fmla="*/ 77 w 77"/>
                <a:gd name="T3" fmla="*/ 0 h 51"/>
                <a:gd name="T4" fmla="*/ 0 w 77"/>
                <a:gd name="T5" fmla="*/ 26 h 51"/>
                <a:gd name="T6" fmla="*/ 77 w 77"/>
                <a:gd name="T7" fmla="*/ 51 h 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51"/>
                <a:gd name="T14" fmla="*/ 77 w 77"/>
                <a:gd name="T15" fmla="*/ 51 h 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51">
                  <a:moveTo>
                    <a:pt x="0" y="26"/>
                  </a:moveTo>
                  <a:lnTo>
                    <a:pt x="77" y="0"/>
                  </a:lnTo>
                  <a:moveTo>
                    <a:pt x="0" y="26"/>
                  </a:moveTo>
                  <a:lnTo>
                    <a:pt x="77" y="51"/>
                  </a:lnTo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81" name="Freeform 658"/>
            <p:cNvSpPr>
              <a:spLocks noEditPoints="1"/>
            </p:cNvSpPr>
            <p:nvPr/>
          </p:nvSpPr>
          <p:spPr bwMode="auto">
            <a:xfrm>
              <a:off x="3109" y="1697"/>
              <a:ext cx="231" cy="1"/>
            </a:xfrm>
            <a:custGeom>
              <a:avLst/>
              <a:gdLst>
                <a:gd name="T0" fmla="*/ 0 w 231"/>
                <a:gd name="T1" fmla="*/ 0 h 1"/>
                <a:gd name="T2" fmla="*/ 36 w 231"/>
                <a:gd name="T3" fmla="*/ 0 h 1"/>
                <a:gd name="T4" fmla="*/ 57 w 231"/>
                <a:gd name="T5" fmla="*/ 0 h 1"/>
                <a:gd name="T6" fmla="*/ 92 w 231"/>
                <a:gd name="T7" fmla="*/ 0 h 1"/>
                <a:gd name="T8" fmla="*/ 113 w 231"/>
                <a:gd name="T9" fmla="*/ 0 h 1"/>
                <a:gd name="T10" fmla="*/ 149 w 231"/>
                <a:gd name="T11" fmla="*/ 0 h 1"/>
                <a:gd name="T12" fmla="*/ 169 w 231"/>
                <a:gd name="T13" fmla="*/ 0 h 1"/>
                <a:gd name="T14" fmla="*/ 205 w 231"/>
                <a:gd name="T15" fmla="*/ 0 h 1"/>
                <a:gd name="T16" fmla="*/ 226 w 231"/>
                <a:gd name="T17" fmla="*/ 0 h 1"/>
                <a:gd name="T18" fmla="*/ 231 w 231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31"/>
                <a:gd name="T31" fmla="*/ 0 h 1"/>
                <a:gd name="T32" fmla="*/ 231 w 231"/>
                <a:gd name="T33" fmla="*/ 1 h 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31" h="1">
                  <a:moveTo>
                    <a:pt x="0" y="0"/>
                  </a:moveTo>
                  <a:lnTo>
                    <a:pt x="36" y="0"/>
                  </a:lnTo>
                  <a:moveTo>
                    <a:pt x="57" y="0"/>
                  </a:moveTo>
                  <a:lnTo>
                    <a:pt x="92" y="0"/>
                  </a:lnTo>
                  <a:moveTo>
                    <a:pt x="113" y="0"/>
                  </a:moveTo>
                  <a:lnTo>
                    <a:pt x="149" y="0"/>
                  </a:lnTo>
                  <a:moveTo>
                    <a:pt x="169" y="0"/>
                  </a:moveTo>
                  <a:lnTo>
                    <a:pt x="205" y="0"/>
                  </a:lnTo>
                  <a:moveTo>
                    <a:pt x="226" y="0"/>
                  </a:moveTo>
                  <a:lnTo>
                    <a:pt x="231" y="0"/>
                  </a:lnTo>
                </a:path>
              </a:pathLst>
            </a:custGeom>
            <a:noFill/>
            <a:ln w="5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82" name="Freeform 659"/>
            <p:cNvSpPr>
              <a:spLocks noEditPoints="1"/>
            </p:cNvSpPr>
            <p:nvPr/>
          </p:nvSpPr>
          <p:spPr bwMode="auto">
            <a:xfrm>
              <a:off x="3109" y="1697"/>
              <a:ext cx="1" cy="628"/>
            </a:xfrm>
            <a:custGeom>
              <a:avLst/>
              <a:gdLst>
                <a:gd name="T0" fmla="*/ 0 w 1"/>
                <a:gd name="T1" fmla="*/ 628 h 628"/>
                <a:gd name="T2" fmla="*/ 0 w 1"/>
                <a:gd name="T3" fmla="*/ 592 h 628"/>
                <a:gd name="T4" fmla="*/ 0 w 1"/>
                <a:gd name="T5" fmla="*/ 571 h 628"/>
                <a:gd name="T6" fmla="*/ 0 w 1"/>
                <a:gd name="T7" fmla="*/ 535 h 628"/>
                <a:gd name="T8" fmla="*/ 0 w 1"/>
                <a:gd name="T9" fmla="*/ 514 h 628"/>
                <a:gd name="T10" fmla="*/ 0 w 1"/>
                <a:gd name="T11" fmla="*/ 478 h 628"/>
                <a:gd name="T12" fmla="*/ 0 w 1"/>
                <a:gd name="T13" fmla="*/ 458 h 628"/>
                <a:gd name="T14" fmla="*/ 0 w 1"/>
                <a:gd name="T15" fmla="*/ 422 h 628"/>
                <a:gd name="T16" fmla="*/ 0 w 1"/>
                <a:gd name="T17" fmla="*/ 401 h 628"/>
                <a:gd name="T18" fmla="*/ 0 w 1"/>
                <a:gd name="T19" fmla="*/ 365 h 628"/>
                <a:gd name="T20" fmla="*/ 0 w 1"/>
                <a:gd name="T21" fmla="*/ 345 h 628"/>
                <a:gd name="T22" fmla="*/ 0 w 1"/>
                <a:gd name="T23" fmla="*/ 309 h 628"/>
                <a:gd name="T24" fmla="*/ 0 w 1"/>
                <a:gd name="T25" fmla="*/ 288 h 628"/>
                <a:gd name="T26" fmla="*/ 0 w 1"/>
                <a:gd name="T27" fmla="*/ 252 h 628"/>
                <a:gd name="T28" fmla="*/ 0 w 1"/>
                <a:gd name="T29" fmla="*/ 231 h 628"/>
                <a:gd name="T30" fmla="*/ 0 w 1"/>
                <a:gd name="T31" fmla="*/ 195 h 628"/>
                <a:gd name="T32" fmla="*/ 0 w 1"/>
                <a:gd name="T33" fmla="*/ 175 h 628"/>
                <a:gd name="T34" fmla="*/ 0 w 1"/>
                <a:gd name="T35" fmla="*/ 139 h 628"/>
                <a:gd name="T36" fmla="*/ 0 w 1"/>
                <a:gd name="T37" fmla="*/ 118 h 628"/>
                <a:gd name="T38" fmla="*/ 0 w 1"/>
                <a:gd name="T39" fmla="*/ 82 h 628"/>
                <a:gd name="T40" fmla="*/ 0 w 1"/>
                <a:gd name="T41" fmla="*/ 62 h 628"/>
                <a:gd name="T42" fmla="*/ 0 w 1"/>
                <a:gd name="T43" fmla="*/ 26 h 628"/>
                <a:gd name="T44" fmla="*/ 0 w 1"/>
                <a:gd name="T45" fmla="*/ 5 h 628"/>
                <a:gd name="T46" fmla="*/ 0 w 1"/>
                <a:gd name="T47" fmla="*/ 0 h 62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"/>
                <a:gd name="T73" fmla="*/ 0 h 628"/>
                <a:gd name="T74" fmla="*/ 1 w 1"/>
                <a:gd name="T75" fmla="*/ 628 h 62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" h="628">
                  <a:moveTo>
                    <a:pt x="0" y="628"/>
                  </a:moveTo>
                  <a:lnTo>
                    <a:pt x="0" y="592"/>
                  </a:lnTo>
                  <a:moveTo>
                    <a:pt x="0" y="571"/>
                  </a:moveTo>
                  <a:lnTo>
                    <a:pt x="0" y="535"/>
                  </a:lnTo>
                  <a:moveTo>
                    <a:pt x="0" y="514"/>
                  </a:moveTo>
                  <a:lnTo>
                    <a:pt x="0" y="478"/>
                  </a:lnTo>
                  <a:moveTo>
                    <a:pt x="0" y="458"/>
                  </a:moveTo>
                  <a:lnTo>
                    <a:pt x="0" y="422"/>
                  </a:lnTo>
                  <a:moveTo>
                    <a:pt x="0" y="401"/>
                  </a:moveTo>
                  <a:lnTo>
                    <a:pt x="0" y="365"/>
                  </a:lnTo>
                  <a:moveTo>
                    <a:pt x="0" y="345"/>
                  </a:moveTo>
                  <a:lnTo>
                    <a:pt x="0" y="309"/>
                  </a:lnTo>
                  <a:moveTo>
                    <a:pt x="0" y="288"/>
                  </a:moveTo>
                  <a:lnTo>
                    <a:pt x="0" y="252"/>
                  </a:lnTo>
                  <a:moveTo>
                    <a:pt x="0" y="231"/>
                  </a:moveTo>
                  <a:lnTo>
                    <a:pt x="0" y="195"/>
                  </a:lnTo>
                  <a:moveTo>
                    <a:pt x="0" y="175"/>
                  </a:moveTo>
                  <a:lnTo>
                    <a:pt x="0" y="139"/>
                  </a:lnTo>
                  <a:moveTo>
                    <a:pt x="0" y="118"/>
                  </a:moveTo>
                  <a:lnTo>
                    <a:pt x="0" y="82"/>
                  </a:lnTo>
                  <a:moveTo>
                    <a:pt x="0" y="62"/>
                  </a:moveTo>
                  <a:lnTo>
                    <a:pt x="0" y="26"/>
                  </a:lnTo>
                  <a:moveTo>
                    <a:pt x="0" y="5"/>
                  </a:move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83" name="Freeform 660"/>
            <p:cNvSpPr>
              <a:spLocks noEditPoints="1"/>
            </p:cNvSpPr>
            <p:nvPr/>
          </p:nvSpPr>
          <p:spPr bwMode="auto">
            <a:xfrm>
              <a:off x="2683" y="2325"/>
              <a:ext cx="426" cy="1"/>
            </a:xfrm>
            <a:custGeom>
              <a:avLst/>
              <a:gdLst>
                <a:gd name="T0" fmla="*/ 0 w 426"/>
                <a:gd name="T1" fmla="*/ 0 h 1"/>
                <a:gd name="T2" fmla="*/ 36 w 426"/>
                <a:gd name="T3" fmla="*/ 0 h 1"/>
                <a:gd name="T4" fmla="*/ 56 w 426"/>
                <a:gd name="T5" fmla="*/ 0 h 1"/>
                <a:gd name="T6" fmla="*/ 92 w 426"/>
                <a:gd name="T7" fmla="*/ 0 h 1"/>
                <a:gd name="T8" fmla="*/ 113 w 426"/>
                <a:gd name="T9" fmla="*/ 0 h 1"/>
                <a:gd name="T10" fmla="*/ 149 w 426"/>
                <a:gd name="T11" fmla="*/ 0 h 1"/>
                <a:gd name="T12" fmla="*/ 169 w 426"/>
                <a:gd name="T13" fmla="*/ 0 h 1"/>
                <a:gd name="T14" fmla="*/ 205 w 426"/>
                <a:gd name="T15" fmla="*/ 0 h 1"/>
                <a:gd name="T16" fmla="*/ 226 w 426"/>
                <a:gd name="T17" fmla="*/ 0 h 1"/>
                <a:gd name="T18" fmla="*/ 262 w 426"/>
                <a:gd name="T19" fmla="*/ 0 h 1"/>
                <a:gd name="T20" fmla="*/ 282 w 426"/>
                <a:gd name="T21" fmla="*/ 0 h 1"/>
                <a:gd name="T22" fmla="*/ 318 w 426"/>
                <a:gd name="T23" fmla="*/ 0 h 1"/>
                <a:gd name="T24" fmla="*/ 339 w 426"/>
                <a:gd name="T25" fmla="*/ 0 h 1"/>
                <a:gd name="T26" fmla="*/ 375 w 426"/>
                <a:gd name="T27" fmla="*/ 0 h 1"/>
                <a:gd name="T28" fmla="*/ 395 w 426"/>
                <a:gd name="T29" fmla="*/ 0 h 1"/>
                <a:gd name="T30" fmla="*/ 426 w 426"/>
                <a:gd name="T31" fmla="*/ 0 h 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26"/>
                <a:gd name="T49" fmla="*/ 0 h 1"/>
                <a:gd name="T50" fmla="*/ 426 w 426"/>
                <a:gd name="T51" fmla="*/ 1 h 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26" h="1">
                  <a:moveTo>
                    <a:pt x="0" y="0"/>
                  </a:moveTo>
                  <a:lnTo>
                    <a:pt x="36" y="0"/>
                  </a:lnTo>
                  <a:moveTo>
                    <a:pt x="56" y="0"/>
                  </a:moveTo>
                  <a:lnTo>
                    <a:pt x="92" y="0"/>
                  </a:lnTo>
                  <a:moveTo>
                    <a:pt x="113" y="0"/>
                  </a:moveTo>
                  <a:lnTo>
                    <a:pt x="149" y="0"/>
                  </a:lnTo>
                  <a:moveTo>
                    <a:pt x="169" y="0"/>
                  </a:moveTo>
                  <a:lnTo>
                    <a:pt x="205" y="0"/>
                  </a:lnTo>
                  <a:moveTo>
                    <a:pt x="226" y="0"/>
                  </a:moveTo>
                  <a:lnTo>
                    <a:pt x="262" y="0"/>
                  </a:lnTo>
                  <a:moveTo>
                    <a:pt x="282" y="0"/>
                  </a:moveTo>
                  <a:lnTo>
                    <a:pt x="318" y="0"/>
                  </a:lnTo>
                  <a:moveTo>
                    <a:pt x="339" y="0"/>
                  </a:moveTo>
                  <a:lnTo>
                    <a:pt x="375" y="0"/>
                  </a:lnTo>
                  <a:moveTo>
                    <a:pt x="395" y="0"/>
                  </a:moveTo>
                  <a:lnTo>
                    <a:pt x="426" y="0"/>
                  </a:lnTo>
                </a:path>
              </a:pathLst>
            </a:custGeom>
            <a:noFill/>
            <a:ln w="5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84" name="Freeform 661"/>
            <p:cNvSpPr>
              <a:spLocks noEditPoints="1"/>
            </p:cNvSpPr>
            <p:nvPr/>
          </p:nvSpPr>
          <p:spPr bwMode="auto">
            <a:xfrm>
              <a:off x="2683" y="2299"/>
              <a:ext cx="77" cy="51"/>
            </a:xfrm>
            <a:custGeom>
              <a:avLst/>
              <a:gdLst>
                <a:gd name="T0" fmla="*/ 0 w 77"/>
                <a:gd name="T1" fmla="*/ 26 h 51"/>
                <a:gd name="T2" fmla="*/ 77 w 77"/>
                <a:gd name="T3" fmla="*/ 0 h 51"/>
                <a:gd name="T4" fmla="*/ 0 w 77"/>
                <a:gd name="T5" fmla="*/ 26 h 51"/>
                <a:gd name="T6" fmla="*/ 77 w 77"/>
                <a:gd name="T7" fmla="*/ 51 h 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51"/>
                <a:gd name="T14" fmla="*/ 77 w 77"/>
                <a:gd name="T15" fmla="*/ 51 h 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51">
                  <a:moveTo>
                    <a:pt x="0" y="26"/>
                  </a:moveTo>
                  <a:lnTo>
                    <a:pt x="77" y="0"/>
                  </a:lnTo>
                  <a:moveTo>
                    <a:pt x="0" y="26"/>
                  </a:moveTo>
                  <a:lnTo>
                    <a:pt x="77" y="51"/>
                  </a:lnTo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85" name="Freeform 662"/>
            <p:cNvSpPr>
              <a:spLocks noEditPoints="1"/>
            </p:cNvSpPr>
            <p:nvPr/>
          </p:nvSpPr>
          <p:spPr bwMode="auto">
            <a:xfrm>
              <a:off x="4182" y="2325"/>
              <a:ext cx="185" cy="1"/>
            </a:xfrm>
            <a:custGeom>
              <a:avLst/>
              <a:gdLst>
                <a:gd name="T0" fmla="*/ 0 w 185"/>
                <a:gd name="T1" fmla="*/ 0 h 1"/>
                <a:gd name="T2" fmla="*/ 36 w 185"/>
                <a:gd name="T3" fmla="*/ 0 h 1"/>
                <a:gd name="T4" fmla="*/ 57 w 185"/>
                <a:gd name="T5" fmla="*/ 0 h 1"/>
                <a:gd name="T6" fmla="*/ 93 w 185"/>
                <a:gd name="T7" fmla="*/ 0 h 1"/>
                <a:gd name="T8" fmla="*/ 113 w 185"/>
                <a:gd name="T9" fmla="*/ 0 h 1"/>
                <a:gd name="T10" fmla="*/ 149 w 185"/>
                <a:gd name="T11" fmla="*/ 0 h 1"/>
                <a:gd name="T12" fmla="*/ 170 w 185"/>
                <a:gd name="T13" fmla="*/ 0 h 1"/>
                <a:gd name="T14" fmla="*/ 185 w 185"/>
                <a:gd name="T15" fmla="*/ 0 h 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5"/>
                <a:gd name="T25" fmla="*/ 0 h 1"/>
                <a:gd name="T26" fmla="*/ 185 w 185"/>
                <a:gd name="T27" fmla="*/ 1 h 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5" h="1">
                  <a:moveTo>
                    <a:pt x="0" y="0"/>
                  </a:moveTo>
                  <a:lnTo>
                    <a:pt x="36" y="0"/>
                  </a:lnTo>
                  <a:moveTo>
                    <a:pt x="57" y="0"/>
                  </a:moveTo>
                  <a:lnTo>
                    <a:pt x="93" y="0"/>
                  </a:lnTo>
                  <a:moveTo>
                    <a:pt x="113" y="0"/>
                  </a:moveTo>
                  <a:lnTo>
                    <a:pt x="149" y="0"/>
                  </a:lnTo>
                  <a:moveTo>
                    <a:pt x="170" y="0"/>
                  </a:moveTo>
                  <a:lnTo>
                    <a:pt x="185" y="0"/>
                  </a:lnTo>
                </a:path>
              </a:pathLst>
            </a:custGeom>
            <a:noFill/>
            <a:ln w="5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86" name="Freeform 663"/>
            <p:cNvSpPr>
              <a:spLocks noEditPoints="1"/>
            </p:cNvSpPr>
            <p:nvPr/>
          </p:nvSpPr>
          <p:spPr bwMode="auto">
            <a:xfrm>
              <a:off x="4182" y="2325"/>
              <a:ext cx="1" cy="303"/>
            </a:xfrm>
            <a:custGeom>
              <a:avLst/>
              <a:gdLst>
                <a:gd name="T0" fmla="*/ 0 w 1"/>
                <a:gd name="T1" fmla="*/ 303 h 303"/>
                <a:gd name="T2" fmla="*/ 0 w 1"/>
                <a:gd name="T3" fmla="*/ 267 h 303"/>
                <a:gd name="T4" fmla="*/ 0 w 1"/>
                <a:gd name="T5" fmla="*/ 247 h 303"/>
                <a:gd name="T6" fmla="*/ 0 w 1"/>
                <a:gd name="T7" fmla="*/ 211 h 303"/>
                <a:gd name="T8" fmla="*/ 0 w 1"/>
                <a:gd name="T9" fmla="*/ 190 h 303"/>
                <a:gd name="T10" fmla="*/ 0 w 1"/>
                <a:gd name="T11" fmla="*/ 154 h 303"/>
                <a:gd name="T12" fmla="*/ 0 w 1"/>
                <a:gd name="T13" fmla="*/ 133 h 303"/>
                <a:gd name="T14" fmla="*/ 0 w 1"/>
                <a:gd name="T15" fmla="*/ 97 h 303"/>
                <a:gd name="T16" fmla="*/ 0 w 1"/>
                <a:gd name="T17" fmla="*/ 77 h 303"/>
                <a:gd name="T18" fmla="*/ 0 w 1"/>
                <a:gd name="T19" fmla="*/ 41 h 303"/>
                <a:gd name="T20" fmla="*/ 0 w 1"/>
                <a:gd name="T21" fmla="*/ 20 h 303"/>
                <a:gd name="T22" fmla="*/ 0 w 1"/>
                <a:gd name="T23" fmla="*/ 0 h 30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"/>
                <a:gd name="T37" fmla="*/ 0 h 303"/>
                <a:gd name="T38" fmla="*/ 1 w 1"/>
                <a:gd name="T39" fmla="*/ 303 h 30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" h="303">
                  <a:moveTo>
                    <a:pt x="0" y="303"/>
                  </a:moveTo>
                  <a:lnTo>
                    <a:pt x="0" y="267"/>
                  </a:lnTo>
                  <a:moveTo>
                    <a:pt x="0" y="247"/>
                  </a:moveTo>
                  <a:lnTo>
                    <a:pt x="0" y="211"/>
                  </a:lnTo>
                  <a:moveTo>
                    <a:pt x="0" y="190"/>
                  </a:moveTo>
                  <a:lnTo>
                    <a:pt x="0" y="154"/>
                  </a:lnTo>
                  <a:moveTo>
                    <a:pt x="0" y="133"/>
                  </a:moveTo>
                  <a:lnTo>
                    <a:pt x="0" y="97"/>
                  </a:lnTo>
                  <a:moveTo>
                    <a:pt x="0" y="77"/>
                  </a:moveTo>
                  <a:lnTo>
                    <a:pt x="0" y="41"/>
                  </a:lnTo>
                  <a:moveTo>
                    <a:pt x="0" y="20"/>
                  </a:move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87" name="Freeform 664"/>
            <p:cNvSpPr>
              <a:spLocks noEditPoints="1"/>
            </p:cNvSpPr>
            <p:nvPr/>
          </p:nvSpPr>
          <p:spPr bwMode="auto">
            <a:xfrm>
              <a:off x="4054" y="2628"/>
              <a:ext cx="128" cy="1"/>
            </a:xfrm>
            <a:custGeom>
              <a:avLst/>
              <a:gdLst>
                <a:gd name="T0" fmla="*/ 0 w 128"/>
                <a:gd name="T1" fmla="*/ 0 h 1"/>
                <a:gd name="T2" fmla="*/ 36 w 128"/>
                <a:gd name="T3" fmla="*/ 0 h 1"/>
                <a:gd name="T4" fmla="*/ 56 w 128"/>
                <a:gd name="T5" fmla="*/ 0 h 1"/>
                <a:gd name="T6" fmla="*/ 92 w 128"/>
                <a:gd name="T7" fmla="*/ 0 h 1"/>
                <a:gd name="T8" fmla="*/ 113 w 128"/>
                <a:gd name="T9" fmla="*/ 0 h 1"/>
                <a:gd name="T10" fmla="*/ 128 w 128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1"/>
                <a:gd name="T20" fmla="*/ 128 w 128"/>
                <a:gd name="T21" fmla="*/ 1 h 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1">
                  <a:moveTo>
                    <a:pt x="0" y="0"/>
                  </a:moveTo>
                  <a:lnTo>
                    <a:pt x="36" y="0"/>
                  </a:lnTo>
                  <a:moveTo>
                    <a:pt x="56" y="0"/>
                  </a:moveTo>
                  <a:lnTo>
                    <a:pt x="92" y="0"/>
                  </a:lnTo>
                  <a:moveTo>
                    <a:pt x="113" y="0"/>
                  </a:moveTo>
                  <a:lnTo>
                    <a:pt x="128" y="0"/>
                  </a:lnTo>
                </a:path>
              </a:pathLst>
            </a:custGeom>
            <a:noFill/>
            <a:ln w="5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88" name="Freeform 665"/>
            <p:cNvSpPr>
              <a:spLocks noEditPoints="1"/>
            </p:cNvSpPr>
            <p:nvPr/>
          </p:nvSpPr>
          <p:spPr bwMode="auto">
            <a:xfrm>
              <a:off x="4054" y="2602"/>
              <a:ext cx="77" cy="52"/>
            </a:xfrm>
            <a:custGeom>
              <a:avLst/>
              <a:gdLst>
                <a:gd name="T0" fmla="*/ 0 w 77"/>
                <a:gd name="T1" fmla="*/ 26 h 52"/>
                <a:gd name="T2" fmla="*/ 77 w 77"/>
                <a:gd name="T3" fmla="*/ 0 h 52"/>
                <a:gd name="T4" fmla="*/ 0 w 77"/>
                <a:gd name="T5" fmla="*/ 26 h 52"/>
                <a:gd name="T6" fmla="*/ 77 w 77"/>
                <a:gd name="T7" fmla="*/ 52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52"/>
                <a:gd name="T14" fmla="*/ 77 w 77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52">
                  <a:moveTo>
                    <a:pt x="0" y="26"/>
                  </a:moveTo>
                  <a:lnTo>
                    <a:pt x="77" y="0"/>
                  </a:lnTo>
                  <a:moveTo>
                    <a:pt x="0" y="26"/>
                  </a:moveTo>
                  <a:lnTo>
                    <a:pt x="77" y="52"/>
                  </a:lnTo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89" name="Freeform 666"/>
            <p:cNvSpPr>
              <a:spLocks noEditPoints="1"/>
            </p:cNvSpPr>
            <p:nvPr/>
          </p:nvSpPr>
          <p:spPr bwMode="auto">
            <a:xfrm>
              <a:off x="4182" y="2325"/>
              <a:ext cx="185" cy="1"/>
            </a:xfrm>
            <a:custGeom>
              <a:avLst/>
              <a:gdLst>
                <a:gd name="T0" fmla="*/ 0 w 185"/>
                <a:gd name="T1" fmla="*/ 0 h 1"/>
                <a:gd name="T2" fmla="*/ 36 w 185"/>
                <a:gd name="T3" fmla="*/ 0 h 1"/>
                <a:gd name="T4" fmla="*/ 57 w 185"/>
                <a:gd name="T5" fmla="*/ 0 h 1"/>
                <a:gd name="T6" fmla="*/ 93 w 185"/>
                <a:gd name="T7" fmla="*/ 0 h 1"/>
                <a:gd name="T8" fmla="*/ 113 w 185"/>
                <a:gd name="T9" fmla="*/ 0 h 1"/>
                <a:gd name="T10" fmla="*/ 149 w 185"/>
                <a:gd name="T11" fmla="*/ 0 h 1"/>
                <a:gd name="T12" fmla="*/ 170 w 185"/>
                <a:gd name="T13" fmla="*/ 0 h 1"/>
                <a:gd name="T14" fmla="*/ 185 w 185"/>
                <a:gd name="T15" fmla="*/ 0 h 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5"/>
                <a:gd name="T25" fmla="*/ 0 h 1"/>
                <a:gd name="T26" fmla="*/ 185 w 185"/>
                <a:gd name="T27" fmla="*/ 1 h 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5" h="1">
                  <a:moveTo>
                    <a:pt x="0" y="0"/>
                  </a:moveTo>
                  <a:lnTo>
                    <a:pt x="36" y="0"/>
                  </a:lnTo>
                  <a:moveTo>
                    <a:pt x="57" y="0"/>
                  </a:moveTo>
                  <a:lnTo>
                    <a:pt x="93" y="0"/>
                  </a:lnTo>
                  <a:moveTo>
                    <a:pt x="113" y="0"/>
                  </a:moveTo>
                  <a:lnTo>
                    <a:pt x="149" y="0"/>
                  </a:lnTo>
                  <a:moveTo>
                    <a:pt x="170" y="0"/>
                  </a:moveTo>
                  <a:lnTo>
                    <a:pt x="185" y="0"/>
                  </a:lnTo>
                </a:path>
              </a:pathLst>
            </a:custGeom>
            <a:noFill/>
            <a:ln w="5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90" name="Freeform 667"/>
            <p:cNvSpPr>
              <a:spLocks noEditPoints="1"/>
            </p:cNvSpPr>
            <p:nvPr/>
          </p:nvSpPr>
          <p:spPr bwMode="auto">
            <a:xfrm>
              <a:off x="4182" y="1702"/>
              <a:ext cx="1" cy="602"/>
            </a:xfrm>
            <a:custGeom>
              <a:avLst/>
              <a:gdLst>
                <a:gd name="T0" fmla="*/ 0 w 1"/>
                <a:gd name="T1" fmla="*/ 0 h 602"/>
                <a:gd name="T2" fmla="*/ 0 w 1"/>
                <a:gd name="T3" fmla="*/ 36 h 602"/>
                <a:gd name="T4" fmla="*/ 0 w 1"/>
                <a:gd name="T5" fmla="*/ 57 h 602"/>
                <a:gd name="T6" fmla="*/ 0 w 1"/>
                <a:gd name="T7" fmla="*/ 93 h 602"/>
                <a:gd name="T8" fmla="*/ 0 w 1"/>
                <a:gd name="T9" fmla="*/ 113 h 602"/>
                <a:gd name="T10" fmla="*/ 0 w 1"/>
                <a:gd name="T11" fmla="*/ 149 h 602"/>
                <a:gd name="T12" fmla="*/ 0 w 1"/>
                <a:gd name="T13" fmla="*/ 170 h 602"/>
                <a:gd name="T14" fmla="*/ 0 w 1"/>
                <a:gd name="T15" fmla="*/ 206 h 602"/>
                <a:gd name="T16" fmla="*/ 0 w 1"/>
                <a:gd name="T17" fmla="*/ 226 h 602"/>
                <a:gd name="T18" fmla="*/ 0 w 1"/>
                <a:gd name="T19" fmla="*/ 262 h 602"/>
                <a:gd name="T20" fmla="*/ 0 w 1"/>
                <a:gd name="T21" fmla="*/ 283 h 602"/>
                <a:gd name="T22" fmla="*/ 0 w 1"/>
                <a:gd name="T23" fmla="*/ 319 h 602"/>
                <a:gd name="T24" fmla="*/ 0 w 1"/>
                <a:gd name="T25" fmla="*/ 340 h 602"/>
                <a:gd name="T26" fmla="*/ 0 w 1"/>
                <a:gd name="T27" fmla="*/ 376 h 602"/>
                <a:gd name="T28" fmla="*/ 0 w 1"/>
                <a:gd name="T29" fmla="*/ 396 h 602"/>
                <a:gd name="T30" fmla="*/ 0 w 1"/>
                <a:gd name="T31" fmla="*/ 432 h 602"/>
                <a:gd name="T32" fmla="*/ 0 w 1"/>
                <a:gd name="T33" fmla="*/ 453 h 602"/>
                <a:gd name="T34" fmla="*/ 0 w 1"/>
                <a:gd name="T35" fmla="*/ 489 h 602"/>
                <a:gd name="T36" fmla="*/ 0 w 1"/>
                <a:gd name="T37" fmla="*/ 509 h 602"/>
                <a:gd name="T38" fmla="*/ 0 w 1"/>
                <a:gd name="T39" fmla="*/ 545 h 602"/>
                <a:gd name="T40" fmla="*/ 0 w 1"/>
                <a:gd name="T41" fmla="*/ 566 h 602"/>
                <a:gd name="T42" fmla="*/ 0 w 1"/>
                <a:gd name="T43" fmla="*/ 602 h 60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"/>
                <a:gd name="T67" fmla="*/ 0 h 602"/>
                <a:gd name="T68" fmla="*/ 1 w 1"/>
                <a:gd name="T69" fmla="*/ 602 h 60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" h="602">
                  <a:moveTo>
                    <a:pt x="0" y="0"/>
                  </a:moveTo>
                  <a:lnTo>
                    <a:pt x="0" y="36"/>
                  </a:lnTo>
                  <a:moveTo>
                    <a:pt x="0" y="57"/>
                  </a:moveTo>
                  <a:lnTo>
                    <a:pt x="0" y="93"/>
                  </a:lnTo>
                  <a:moveTo>
                    <a:pt x="0" y="113"/>
                  </a:moveTo>
                  <a:lnTo>
                    <a:pt x="0" y="149"/>
                  </a:lnTo>
                  <a:moveTo>
                    <a:pt x="0" y="170"/>
                  </a:moveTo>
                  <a:lnTo>
                    <a:pt x="0" y="206"/>
                  </a:lnTo>
                  <a:moveTo>
                    <a:pt x="0" y="226"/>
                  </a:moveTo>
                  <a:lnTo>
                    <a:pt x="0" y="262"/>
                  </a:lnTo>
                  <a:moveTo>
                    <a:pt x="0" y="283"/>
                  </a:moveTo>
                  <a:lnTo>
                    <a:pt x="0" y="319"/>
                  </a:lnTo>
                  <a:moveTo>
                    <a:pt x="0" y="340"/>
                  </a:moveTo>
                  <a:lnTo>
                    <a:pt x="0" y="376"/>
                  </a:lnTo>
                  <a:moveTo>
                    <a:pt x="0" y="396"/>
                  </a:moveTo>
                  <a:lnTo>
                    <a:pt x="0" y="432"/>
                  </a:lnTo>
                  <a:moveTo>
                    <a:pt x="0" y="453"/>
                  </a:moveTo>
                  <a:lnTo>
                    <a:pt x="0" y="489"/>
                  </a:lnTo>
                  <a:moveTo>
                    <a:pt x="0" y="509"/>
                  </a:moveTo>
                  <a:lnTo>
                    <a:pt x="0" y="545"/>
                  </a:lnTo>
                  <a:moveTo>
                    <a:pt x="0" y="566"/>
                  </a:moveTo>
                  <a:lnTo>
                    <a:pt x="0" y="602"/>
                  </a:lnTo>
                </a:path>
              </a:pathLst>
            </a:custGeom>
            <a:noFill/>
            <a:ln w="5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91" name="Freeform 668"/>
            <p:cNvSpPr>
              <a:spLocks noEditPoints="1"/>
            </p:cNvSpPr>
            <p:nvPr/>
          </p:nvSpPr>
          <p:spPr bwMode="auto">
            <a:xfrm>
              <a:off x="4013" y="1702"/>
              <a:ext cx="149" cy="1"/>
            </a:xfrm>
            <a:custGeom>
              <a:avLst/>
              <a:gdLst>
                <a:gd name="T0" fmla="*/ 0 w 149"/>
                <a:gd name="T1" fmla="*/ 0 h 1"/>
                <a:gd name="T2" fmla="*/ 36 w 149"/>
                <a:gd name="T3" fmla="*/ 0 h 1"/>
                <a:gd name="T4" fmla="*/ 56 w 149"/>
                <a:gd name="T5" fmla="*/ 0 h 1"/>
                <a:gd name="T6" fmla="*/ 92 w 149"/>
                <a:gd name="T7" fmla="*/ 0 h 1"/>
                <a:gd name="T8" fmla="*/ 113 w 149"/>
                <a:gd name="T9" fmla="*/ 0 h 1"/>
                <a:gd name="T10" fmla="*/ 149 w 149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9"/>
                <a:gd name="T19" fmla="*/ 0 h 1"/>
                <a:gd name="T20" fmla="*/ 149 w 149"/>
                <a:gd name="T21" fmla="*/ 1 h 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9" h="1">
                  <a:moveTo>
                    <a:pt x="0" y="0"/>
                  </a:moveTo>
                  <a:lnTo>
                    <a:pt x="36" y="0"/>
                  </a:lnTo>
                  <a:moveTo>
                    <a:pt x="56" y="0"/>
                  </a:moveTo>
                  <a:lnTo>
                    <a:pt x="92" y="0"/>
                  </a:lnTo>
                  <a:moveTo>
                    <a:pt x="113" y="0"/>
                  </a:moveTo>
                  <a:lnTo>
                    <a:pt x="149" y="0"/>
                  </a:lnTo>
                </a:path>
              </a:pathLst>
            </a:custGeom>
            <a:noFill/>
            <a:ln w="5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92" name="Freeform 669"/>
            <p:cNvSpPr>
              <a:spLocks noEditPoints="1"/>
            </p:cNvSpPr>
            <p:nvPr/>
          </p:nvSpPr>
          <p:spPr bwMode="auto">
            <a:xfrm>
              <a:off x="4013" y="1676"/>
              <a:ext cx="77" cy="52"/>
            </a:xfrm>
            <a:custGeom>
              <a:avLst/>
              <a:gdLst>
                <a:gd name="T0" fmla="*/ 0 w 77"/>
                <a:gd name="T1" fmla="*/ 26 h 52"/>
                <a:gd name="T2" fmla="*/ 77 w 77"/>
                <a:gd name="T3" fmla="*/ 0 h 52"/>
                <a:gd name="T4" fmla="*/ 0 w 77"/>
                <a:gd name="T5" fmla="*/ 26 h 52"/>
                <a:gd name="T6" fmla="*/ 77 w 77"/>
                <a:gd name="T7" fmla="*/ 52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52"/>
                <a:gd name="T14" fmla="*/ 77 w 77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52">
                  <a:moveTo>
                    <a:pt x="0" y="26"/>
                  </a:moveTo>
                  <a:lnTo>
                    <a:pt x="77" y="0"/>
                  </a:lnTo>
                  <a:moveTo>
                    <a:pt x="0" y="26"/>
                  </a:moveTo>
                  <a:lnTo>
                    <a:pt x="77" y="52"/>
                  </a:lnTo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93" name="Freeform 670"/>
            <p:cNvSpPr>
              <a:spLocks noEditPoints="1"/>
            </p:cNvSpPr>
            <p:nvPr/>
          </p:nvSpPr>
          <p:spPr bwMode="auto">
            <a:xfrm>
              <a:off x="2441" y="2433"/>
              <a:ext cx="221" cy="262"/>
            </a:xfrm>
            <a:custGeom>
              <a:avLst/>
              <a:gdLst>
                <a:gd name="T0" fmla="*/ 0 w 221"/>
                <a:gd name="T1" fmla="*/ 0 h 262"/>
                <a:gd name="T2" fmla="*/ 26 w 221"/>
                <a:gd name="T3" fmla="*/ 36 h 262"/>
                <a:gd name="T4" fmla="*/ 47 w 221"/>
                <a:gd name="T5" fmla="*/ 56 h 262"/>
                <a:gd name="T6" fmla="*/ 77 w 221"/>
                <a:gd name="T7" fmla="*/ 92 h 262"/>
                <a:gd name="T8" fmla="*/ 93 w 221"/>
                <a:gd name="T9" fmla="*/ 113 h 262"/>
                <a:gd name="T10" fmla="*/ 124 w 221"/>
                <a:gd name="T11" fmla="*/ 149 h 262"/>
                <a:gd name="T12" fmla="*/ 139 w 221"/>
                <a:gd name="T13" fmla="*/ 169 h 262"/>
                <a:gd name="T14" fmla="*/ 170 w 221"/>
                <a:gd name="T15" fmla="*/ 205 h 262"/>
                <a:gd name="T16" fmla="*/ 190 w 221"/>
                <a:gd name="T17" fmla="*/ 226 h 262"/>
                <a:gd name="T18" fmla="*/ 221 w 221"/>
                <a:gd name="T19" fmla="*/ 262 h 2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1"/>
                <a:gd name="T31" fmla="*/ 0 h 262"/>
                <a:gd name="T32" fmla="*/ 221 w 221"/>
                <a:gd name="T33" fmla="*/ 262 h 26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1" h="262">
                  <a:moveTo>
                    <a:pt x="0" y="0"/>
                  </a:moveTo>
                  <a:lnTo>
                    <a:pt x="26" y="36"/>
                  </a:lnTo>
                  <a:moveTo>
                    <a:pt x="47" y="56"/>
                  </a:moveTo>
                  <a:lnTo>
                    <a:pt x="77" y="92"/>
                  </a:lnTo>
                  <a:moveTo>
                    <a:pt x="93" y="113"/>
                  </a:moveTo>
                  <a:lnTo>
                    <a:pt x="124" y="149"/>
                  </a:lnTo>
                  <a:moveTo>
                    <a:pt x="139" y="169"/>
                  </a:moveTo>
                  <a:lnTo>
                    <a:pt x="170" y="205"/>
                  </a:lnTo>
                  <a:moveTo>
                    <a:pt x="190" y="226"/>
                  </a:moveTo>
                  <a:lnTo>
                    <a:pt x="221" y="262"/>
                  </a:lnTo>
                </a:path>
              </a:pathLst>
            </a:custGeom>
            <a:noFill/>
            <a:ln w="5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94" name="Freeform 671"/>
            <p:cNvSpPr>
              <a:spLocks noEditPoints="1"/>
            </p:cNvSpPr>
            <p:nvPr/>
          </p:nvSpPr>
          <p:spPr bwMode="auto">
            <a:xfrm>
              <a:off x="2441" y="2433"/>
              <a:ext cx="72" cy="77"/>
            </a:xfrm>
            <a:custGeom>
              <a:avLst/>
              <a:gdLst>
                <a:gd name="T0" fmla="*/ 0 w 72"/>
                <a:gd name="T1" fmla="*/ 0 h 77"/>
                <a:gd name="T2" fmla="*/ 72 w 72"/>
                <a:gd name="T3" fmla="*/ 41 h 77"/>
                <a:gd name="T4" fmla="*/ 0 w 72"/>
                <a:gd name="T5" fmla="*/ 0 h 77"/>
                <a:gd name="T6" fmla="*/ 31 w 72"/>
                <a:gd name="T7" fmla="*/ 77 h 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77"/>
                <a:gd name="T14" fmla="*/ 72 w 72"/>
                <a:gd name="T15" fmla="*/ 77 h 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77">
                  <a:moveTo>
                    <a:pt x="0" y="0"/>
                  </a:moveTo>
                  <a:lnTo>
                    <a:pt x="72" y="41"/>
                  </a:lnTo>
                  <a:moveTo>
                    <a:pt x="0" y="0"/>
                  </a:moveTo>
                  <a:lnTo>
                    <a:pt x="31" y="77"/>
                  </a:lnTo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95" name="Rectangle 672"/>
            <p:cNvSpPr>
              <a:spLocks noChangeArrowheads="1"/>
            </p:cNvSpPr>
            <p:nvPr/>
          </p:nvSpPr>
          <p:spPr bwMode="auto">
            <a:xfrm>
              <a:off x="2385" y="2582"/>
              <a:ext cx="34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1" hangingPunct="1">
                <a:buClrTx/>
                <a:buSzTx/>
                <a:buFontTx/>
                <a:buNone/>
              </a:pPr>
              <a:r>
                <a:rPr lang="en-US" sz="700">
                  <a:solidFill>
                    <a:srgbClr val="000000"/>
                  </a:solidFill>
                  <a:latin typeface="Arial" pitchFamily="34" charset="0"/>
                </a:rPr>
                <a:t>«depends-on»</a:t>
              </a:r>
              <a:endParaRPr 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52296" name="Freeform 673"/>
            <p:cNvSpPr>
              <a:spLocks noEditPoints="1"/>
            </p:cNvSpPr>
            <p:nvPr/>
          </p:nvSpPr>
          <p:spPr bwMode="auto">
            <a:xfrm>
              <a:off x="2061" y="2433"/>
              <a:ext cx="201" cy="262"/>
            </a:xfrm>
            <a:custGeom>
              <a:avLst/>
              <a:gdLst>
                <a:gd name="T0" fmla="*/ 201 w 201"/>
                <a:gd name="T1" fmla="*/ 0 h 262"/>
                <a:gd name="T2" fmla="*/ 175 w 201"/>
                <a:gd name="T3" fmla="*/ 36 h 262"/>
                <a:gd name="T4" fmla="*/ 160 w 201"/>
                <a:gd name="T5" fmla="*/ 56 h 262"/>
                <a:gd name="T6" fmla="*/ 134 w 201"/>
                <a:gd name="T7" fmla="*/ 92 h 262"/>
                <a:gd name="T8" fmla="*/ 119 w 201"/>
                <a:gd name="T9" fmla="*/ 113 h 262"/>
                <a:gd name="T10" fmla="*/ 88 w 201"/>
                <a:gd name="T11" fmla="*/ 149 h 262"/>
                <a:gd name="T12" fmla="*/ 72 w 201"/>
                <a:gd name="T13" fmla="*/ 169 h 262"/>
                <a:gd name="T14" fmla="*/ 47 w 201"/>
                <a:gd name="T15" fmla="*/ 205 h 262"/>
                <a:gd name="T16" fmla="*/ 31 w 201"/>
                <a:gd name="T17" fmla="*/ 226 h 262"/>
                <a:gd name="T18" fmla="*/ 0 w 201"/>
                <a:gd name="T19" fmla="*/ 262 h 2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1"/>
                <a:gd name="T31" fmla="*/ 0 h 262"/>
                <a:gd name="T32" fmla="*/ 201 w 201"/>
                <a:gd name="T33" fmla="*/ 262 h 26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1" h="262">
                  <a:moveTo>
                    <a:pt x="201" y="0"/>
                  </a:moveTo>
                  <a:lnTo>
                    <a:pt x="175" y="36"/>
                  </a:lnTo>
                  <a:moveTo>
                    <a:pt x="160" y="56"/>
                  </a:moveTo>
                  <a:lnTo>
                    <a:pt x="134" y="92"/>
                  </a:lnTo>
                  <a:moveTo>
                    <a:pt x="119" y="113"/>
                  </a:moveTo>
                  <a:lnTo>
                    <a:pt x="88" y="149"/>
                  </a:lnTo>
                  <a:moveTo>
                    <a:pt x="72" y="169"/>
                  </a:moveTo>
                  <a:lnTo>
                    <a:pt x="47" y="205"/>
                  </a:lnTo>
                  <a:moveTo>
                    <a:pt x="31" y="226"/>
                  </a:moveTo>
                  <a:lnTo>
                    <a:pt x="0" y="262"/>
                  </a:lnTo>
                </a:path>
              </a:pathLst>
            </a:custGeom>
            <a:noFill/>
            <a:ln w="5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97" name="Freeform 674"/>
            <p:cNvSpPr>
              <a:spLocks noEditPoints="1"/>
            </p:cNvSpPr>
            <p:nvPr/>
          </p:nvSpPr>
          <p:spPr bwMode="auto">
            <a:xfrm>
              <a:off x="2195" y="2433"/>
              <a:ext cx="67" cy="77"/>
            </a:xfrm>
            <a:custGeom>
              <a:avLst/>
              <a:gdLst>
                <a:gd name="T0" fmla="*/ 67 w 67"/>
                <a:gd name="T1" fmla="*/ 0 h 77"/>
                <a:gd name="T2" fmla="*/ 41 w 67"/>
                <a:gd name="T3" fmla="*/ 77 h 77"/>
                <a:gd name="T4" fmla="*/ 67 w 67"/>
                <a:gd name="T5" fmla="*/ 0 h 77"/>
                <a:gd name="T6" fmla="*/ 0 w 67"/>
                <a:gd name="T7" fmla="*/ 46 h 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77"/>
                <a:gd name="T14" fmla="*/ 67 w 67"/>
                <a:gd name="T15" fmla="*/ 77 h 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77">
                  <a:moveTo>
                    <a:pt x="67" y="0"/>
                  </a:moveTo>
                  <a:lnTo>
                    <a:pt x="41" y="77"/>
                  </a:lnTo>
                  <a:moveTo>
                    <a:pt x="67" y="0"/>
                  </a:moveTo>
                  <a:lnTo>
                    <a:pt x="0" y="46"/>
                  </a:lnTo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98" name="Rectangle 675"/>
            <p:cNvSpPr>
              <a:spLocks noChangeArrowheads="1"/>
            </p:cNvSpPr>
            <p:nvPr/>
          </p:nvSpPr>
          <p:spPr bwMode="auto">
            <a:xfrm>
              <a:off x="1990" y="2582"/>
              <a:ext cx="34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1" hangingPunct="1">
                <a:buClrTx/>
                <a:buSzTx/>
                <a:buFontTx/>
                <a:buNone/>
              </a:pPr>
              <a:r>
                <a:rPr lang="en-US" sz="700">
                  <a:solidFill>
                    <a:srgbClr val="000000"/>
                  </a:solidFill>
                  <a:latin typeface="Arial" pitchFamily="34" charset="0"/>
                </a:rPr>
                <a:t>«depends-on»</a:t>
              </a:r>
              <a:endParaRPr 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52299" name="Freeform 676"/>
            <p:cNvSpPr>
              <a:spLocks noEditPoints="1"/>
            </p:cNvSpPr>
            <p:nvPr/>
          </p:nvSpPr>
          <p:spPr bwMode="auto">
            <a:xfrm>
              <a:off x="2755" y="2911"/>
              <a:ext cx="1" cy="252"/>
            </a:xfrm>
            <a:custGeom>
              <a:avLst/>
              <a:gdLst>
                <a:gd name="T0" fmla="*/ 0 w 1"/>
                <a:gd name="T1" fmla="*/ 0 h 252"/>
                <a:gd name="T2" fmla="*/ 0 w 1"/>
                <a:gd name="T3" fmla="*/ 36 h 252"/>
                <a:gd name="T4" fmla="*/ 0 w 1"/>
                <a:gd name="T5" fmla="*/ 57 h 252"/>
                <a:gd name="T6" fmla="*/ 0 w 1"/>
                <a:gd name="T7" fmla="*/ 93 h 252"/>
                <a:gd name="T8" fmla="*/ 0 w 1"/>
                <a:gd name="T9" fmla="*/ 113 h 252"/>
                <a:gd name="T10" fmla="*/ 0 w 1"/>
                <a:gd name="T11" fmla="*/ 149 h 252"/>
                <a:gd name="T12" fmla="*/ 0 w 1"/>
                <a:gd name="T13" fmla="*/ 170 h 252"/>
                <a:gd name="T14" fmla="*/ 0 w 1"/>
                <a:gd name="T15" fmla="*/ 206 h 252"/>
                <a:gd name="T16" fmla="*/ 0 w 1"/>
                <a:gd name="T17" fmla="*/ 226 h 252"/>
                <a:gd name="T18" fmla="*/ 0 w 1"/>
                <a:gd name="T19" fmla="*/ 252 h 2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"/>
                <a:gd name="T31" fmla="*/ 0 h 252"/>
                <a:gd name="T32" fmla="*/ 1 w 1"/>
                <a:gd name="T33" fmla="*/ 252 h 2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" h="252">
                  <a:moveTo>
                    <a:pt x="0" y="0"/>
                  </a:moveTo>
                  <a:lnTo>
                    <a:pt x="0" y="36"/>
                  </a:lnTo>
                  <a:moveTo>
                    <a:pt x="0" y="57"/>
                  </a:moveTo>
                  <a:lnTo>
                    <a:pt x="0" y="93"/>
                  </a:lnTo>
                  <a:moveTo>
                    <a:pt x="0" y="113"/>
                  </a:moveTo>
                  <a:lnTo>
                    <a:pt x="0" y="149"/>
                  </a:lnTo>
                  <a:moveTo>
                    <a:pt x="0" y="170"/>
                  </a:moveTo>
                  <a:lnTo>
                    <a:pt x="0" y="206"/>
                  </a:lnTo>
                  <a:moveTo>
                    <a:pt x="0" y="226"/>
                  </a:moveTo>
                  <a:lnTo>
                    <a:pt x="0" y="252"/>
                  </a:lnTo>
                </a:path>
              </a:pathLst>
            </a:custGeom>
            <a:noFill/>
            <a:ln w="5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300" name="Freeform 677"/>
            <p:cNvSpPr>
              <a:spLocks noEditPoints="1"/>
            </p:cNvSpPr>
            <p:nvPr/>
          </p:nvSpPr>
          <p:spPr bwMode="auto">
            <a:xfrm>
              <a:off x="2729" y="2911"/>
              <a:ext cx="51" cy="77"/>
            </a:xfrm>
            <a:custGeom>
              <a:avLst/>
              <a:gdLst>
                <a:gd name="T0" fmla="*/ 26 w 51"/>
                <a:gd name="T1" fmla="*/ 0 h 77"/>
                <a:gd name="T2" fmla="*/ 51 w 51"/>
                <a:gd name="T3" fmla="*/ 77 h 77"/>
                <a:gd name="T4" fmla="*/ 26 w 51"/>
                <a:gd name="T5" fmla="*/ 0 h 77"/>
                <a:gd name="T6" fmla="*/ 0 w 51"/>
                <a:gd name="T7" fmla="*/ 77 h 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"/>
                <a:gd name="T13" fmla="*/ 0 h 77"/>
                <a:gd name="T14" fmla="*/ 51 w 51"/>
                <a:gd name="T15" fmla="*/ 77 h 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" h="77">
                  <a:moveTo>
                    <a:pt x="26" y="0"/>
                  </a:moveTo>
                  <a:lnTo>
                    <a:pt x="51" y="77"/>
                  </a:lnTo>
                  <a:moveTo>
                    <a:pt x="26" y="0"/>
                  </a:moveTo>
                  <a:lnTo>
                    <a:pt x="0" y="77"/>
                  </a:lnTo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301" name="Rectangle 678"/>
            <p:cNvSpPr>
              <a:spLocks noChangeArrowheads="1"/>
            </p:cNvSpPr>
            <p:nvPr/>
          </p:nvSpPr>
          <p:spPr bwMode="auto">
            <a:xfrm>
              <a:off x="2585" y="3055"/>
              <a:ext cx="34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1" hangingPunct="1">
                <a:buClrTx/>
                <a:buSzTx/>
                <a:buFontTx/>
                <a:buNone/>
              </a:pPr>
              <a:r>
                <a:rPr lang="en-US" sz="700">
                  <a:solidFill>
                    <a:srgbClr val="000000"/>
                  </a:solidFill>
                  <a:latin typeface="Arial" pitchFamily="34" charset="0"/>
                </a:rPr>
                <a:t>«depends-on»</a:t>
              </a:r>
              <a:endParaRPr 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52302" name="Freeform 679"/>
            <p:cNvSpPr>
              <a:spLocks noEditPoints="1"/>
            </p:cNvSpPr>
            <p:nvPr/>
          </p:nvSpPr>
          <p:spPr bwMode="auto">
            <a:xfrm>
              <a:off x="2123" y="2906"/>
              <a:ext cx="1" cy="586"/>
            </a:xfrm>
            <a:custGeom>
              <a:avLst/>
              <a:gdLst>
                <a:gd name="T0" fmla="*/ 0 w 1"/>
                <a:gd name="T1" fmla="*/ 0 h 586"/>
                <a:gd name="T2" fmla="*/ 0 w 1"/>
                <a:gd name="T3" fmla="*/ 36 h 586"/>
                <a:gd name="T4" fmla="*/ 0 w 1"/>
                <a:gd name="T5" fmla="*/ 57 h 586"/>
                <a:gd name="T6" fmla="*/ 0 w 1"/>
                <a:gd name="T7" fmla="*/ 93 h 586"/>
                <a:gd name="T8" fmla="*/ 0 w 1"/>
                <a:gd name="T9" fmla="*/ 113 h 586"/>
                <a:gd name="T10" fmla="*/ 0 w 1"/>
                <a:gd name="T11" fmla="*/ 149 h 586"/>
                <a:gd name="T12" fmla="*/ 0 w 1"/>
                <a:gd name="T13" fmla="*/ 170 h 586"/>
                <a:gd name="T14" fmla="*/ 0 w 1"/>
                <a:gd name="T15" fmla="*/ 206 h 586"/>
                <a:gd name="T16" fmla="*/ 0 w 1"/>
                <a:gd name="T17" fmla="*/ 226 h 586"/>
                <a:gd name="T18" fmla="*/ 0 w 1"/>
                <a:gd name="T19" fmla="*/ 262 h 586"/>
                <a:gd name="T20" fmla="*/ 0 w 1"/>
                <a:gd name="T21" fmla="*/ 283 h 586"/>
                <a:gd name="T22" fmla="*/ 0 w 1"/>
                <a:gd name="T23" fmla="*/ 319 h 586"/>
                <a:gd name="T24" fmla="*/ 0 w 1"/>
                <a:gd name="T25" fmla="*/ 339 h 586"/>
                <a:gd name="T26" fmla="*/ 0 w 1"/>
                <a:gd name="T27" fmla="*/ 375 h 586"/>
                <a:gd name="T28" fmla="*/ 0 w 1"/>
                <a:gd name="T29" fmla="*/ 396 h 586"/>
                <a:gd name="T30" fmla="*/ 0 w 1"/>
                <a:gd name="T31" fmla="*/ 432 h 586"/>
                <a:gd name="T32" fmla="*/ 0 w 1"/>
                <a:gd name="T33" fmla="*/ 453 h 586"/>
                <a:gd name="T34" fmla="*/ 0 w 1"/>
                <a:gd name="T35" fmla="*/ 489 h 586"/>
                <a:gd name="T36" fmla="*/ 0 w 1"/>
                <a:gd name="T37" fmla="*/ 509 h 586"/>
                <a:gd name="T38" fmla="*/ 0 w 1"/>
                <a:gd name="T39" fmla="*/ 545 h 586"/>
                <a:gd name="T40" fmla="*/ 0 w 1"/>
                <a:gd name="T41" fmla="*/ 566 h 586"/>
                <a:gd name="T42" fmla="*/ 0 w 1"/>
                <a:gd name="T43" fmla="*/ 586 h 58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"/>
                <a:gd name="T67" fmla="*/ 0 h 586"/>
                <a:gd name="T68" fmla="*/ 1 w 1"/>
                <a:gd name="T69" fmla="*/ 586 h 58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" h="586">
                  <a:moveTo>
                    <a:pt x="0" y="0"/>
                  </a:moveTo>
                  <a:lnTo>
                    <a:pt x="0" y="36"/>
                  </a:lnTo>
                  <a:moveTo>
                    <a:pt x="0" y="57"/>
                  </a:moveTo>
                  <a:lnTo>
                    <a:pt x="0" y="93"/>
                  </a:lnTo>
                  <a:moveTo>
                    <a:pt x="0" y="113"/>
                  </a:moveTo>
                  <a:lnTo>
                    <a:pt x="0" y="149"/>
                  </a:lnTo>
                  <a:moveTo>
                    <a:pt x="0" y="170"/>
                  </a:moveTo>
                  <a:lnTo>
                    <a:pt x="0" y="206"/>
                  </a:lnTo>
                  <a:moveTo>
                    <a:pt x="0" y="226"/>
                  </a:moveTo>
                  <a:lnTo>
                    <a:pt x="0" y="262"/>
                  </a:lnTo>
                  <a:moveTo>
                    <a:pt x="0" y="283"/>
                  </a:moveTo>
                  <a:lnTo>
                    <a:pt x="0" y="319"/>
                  </a:lnTo>
                  <a:moveTo>
                    <a:pt x="0" y="339"/>
                  </a:moveTo>
                  <a:lnTo>
                    <a:pt x="0" y="375"/>
                  </a:lnTo>
                  <a:moveTo>
                    <a:pt x="0" y="396"/>
                  </a:moveTo>
                  <a:lnTo>
                    <a:pt x="0" y="432"/>
                  </a:lnTo>
                  <a:moveTo>
                    <a:pt x="0" y="453"/>
                  </a:moveTo>
                  <a:lnTo>
                    <a:pt x="0" y="489"/>
                  </a:lnTo>
                  <a:moveTo>
                    <a:pt x="0" y="509"/>
                  </a:moveTo>
                  <a:lnTo>
                    <a:pt x="0" y="545"/>
                  </a:lnTo>
                  <a:moveTo>
                    <a:pt x="0" y="566"/>
                  </a:moveTo>
                  <a:lnTo>
                    <a:pt x="0" y="586"/>
                  </a:lnTo>
                </a:path>
              </a:pathLst>
            </a:custGeom>
            <a:noFill/>
            <a:ln w="5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303" name="Freeform 680"/>
            <p:cNvSpPr>
              <a:spLocks noEditPoints="1"/>
            </p:cNvSpPr>
            <p:nvPr/>
          </p:nvSpPr>
          <p:spPr bwMode="auto">
            <a:xfrm>
              <a:off x="2097" y="2906"/>
              <a:ext cx="52" cy="77"/>
            </a:xfrm>
            <a:custGeom>
              <a:avLst/>
              <a:gdLst>
                <a:gd name="T0" fmla="*/ 26 w 52"/>
                <a:gd name="T1" fmla="*/ 0 h 77"/>
                <a:gd name="T2" fmla="*/ 52 w 52"/>
                <a:gd name="T3" fmla="*/ 77 h 77"/>
                <a:gd name="T4" fmla="*/ 26 w 52"/>
                <a:gd name="T5" fmla="*/ 0 h 77"/>
                <a:gd name="T6" fmla="*/ 0 w 52"/>
                <a:gd name="T7" fmla="*/ 77 h 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"/>
                <a:gd name="T13" fmla="*/ 0 h 77"/>
                <a:gd name="T14" fmla="*/ 52 w 52"/>
                <a:gd name="T15" fmla="*/ 77 h 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" h="77">
                  <a:moveTo>
                    <a:pt x="26" y="0"/>
                  </a:moveTo>
                  <a:lnTo>
                    <a:pt x="52" y="77"/>
                  </a:lnTo>
                  <a:moveTo>
                    <a:pt x="26" y="0"/>
                  </a:moveTo>
                  <a:lnTo>
                    <a:pt x="0" y="77"/>
                  </a:lnTo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304" name="Rectangle 681"/>
            <p:cNvSpPr>
              <a:spLocks noChangeArrowheads="1"/>
            </p:cNvSpPr>
            <p:nvPr/>
          </p:nvSpPr>
          <p:spPr bwMode="auto">
            <a:xfrm>
              <a:off x="1954" y="3158"/>
              <a:ext cx="34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1" hangingPunct="1">
                <a:buClrTx/>
                <a:buSzTx/>
                <a:buFontTx/>
                <a:buNone/>
              </a:pPr>
              <a:r>
                <a:rPr lang="en-US" sz="700">
                  <a:solidFill>
                    <a:srgbClr val="000000"/>
                  </a:solidFill>
                  <a:latin typeface="Arial" pitchFamily="34" charset="0"/>
                </a:rPr>
                <a:t>«depends-on»</a:t>
              </a:r>
              <a:endParaRPr 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52305" name="Freeform 682"/>
            <p:cNvSpPr>
              <a:spLocks noEditPoints="1"/>
            </p:cNvSpPr>
            <p:nvPr/>
          </p:nvSpPr>
          <p:spPr bwMode="auto">
            <a:xfrm>
              <a:off x="1692" y="2906"/>
              <a:ext cx="205" cy="257"/>
            </a:xfrm>
            <a:custGeom>
              <a:avLst/>
              <a:gdLst>
                <a:gd name="T0" fmla="*/ 205 w 205"/>
                <a:gd name="T1" fmla="*/ 0 h 257"/>
                <a:gd name="T2" fmla="*/ 179 w 205"/>
                <a:gd name="T3" fmla="*/ 36 h 257"/>
                <a:gd name="T4" fmla="*/ 164 w 205"/>
                <a:gd name="T5" fmla="*/ 57 h 257"/>
                <a:gd name="T6" fmla="*/ 133 w 205"/>
                <a:gd name="T7" fmla="*/ 93 h 257"/>
                <a:gd name="T8" fmla="*/ 118 w 205"/>
                <a:gd name="T9" fmla="*/ 113 h 257"/>
                <a:gd name="T10" fmla="*/ 87 w 205"/>
                <a:gd name="T11" fmla="*/ 149 h 257"/>
                <a:gd name="T12" fmla="*/ 72 w 205"/>
                <a:gd name="T13" fmla="*/ 170 h 257"/>
                <a:gd name="T14" fmla="*/ 41 w 205"/>
                <a:gd name="T15" fmla="*/ 206 h 257"/>
                <a:gd name="T16" fmla="*/ 25 w 205"/>
                <a:gd name="T17" fmla="*/ 226 h 257"/>
                <a:gd name="T18" fmla="*/ 0 w 205"/>
                <a:gd name="T19" fmla="*/ 257 h 2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5"/>
                <a:gd name="T31" fmla="*/ 0 h 257"/>
                <a:gd name="T32" fmla="*/ 205 w 205"/>
                <a:gd name="T33" fmla="*/ 257 h 25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5" h="257">
                  <a:moveTo>
                    <a:pt x="205" y="0"/>
                  </a:moveTo>
                  <a:lnTo>
                    <a:pt x="179" y="36"/>
                  </a:lnTo>
                  <a:moveTo>
                    <a:pt x="164" y="57"/>
                  </a:moveTo>
                  <a:lnTo>
                    <a:pt x="133" y="93"/>
                  </a:lnTo>
                  <a:moveTo>
                    <a:pt x="118" y="113"/>
                  </a:moveTo>
                  <a:lnTo>
                    <a:pt x="87" y="149"/>
                  </a:lnTo>
                  <a:moveTo>
                    <a:pt x="72" y="170"/>
                  </a:moveTo>
                  <a:lnTo>
                    <a:pt x="41" y="206"/>
                  </a:lnTo>
                  <a:moveTo>
                    <a:pt x="25" y="226"/>
                  </a:moveTo>
                  <a:lnTo>
                    <a:pt x="0" y="257"/>
                  </a:lnTo>
                </a:path>
              </a:pathLst>
            </a:custGeom>
            <a:noFill/>
            <a:ln w="5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306" name="Freeform 683"/>
            <p:cNvSpPr>
              <a:spLocks noEditPoints="1"/>
            </p:cNvSpPr>
            <p:nvPr/>
          </p:nvSpPr>
          <p:spPr bwMode="auto">
            <a:xfrm>
              <a:off x="1830" y="2906"/>
              <a:ext cx="67" cy="77"/>
            </a:xfrm>
            <a:custGeom>
              <a:avLst/>
              <a:gdLst>
                <a:gd name="T0" fmla="*/ 67 w 67"/>
                <a:gd name="T1" fmla="*/ 0 h 77"/>
                <a:gd name="T2" fmla="*/ 41 w 67"/>
                <a:gd name="T3" fmla="*/ 77 h 77"/>
                <a:gd name="T4" fmla="*/ 67 w 67"/>
                <a:gd name="T5" fmla="*/ 0 h 77"/>
                <a:gd name="T6" fmla="*/ 0 w 67"/>
                <a:gd name="T7" fmla="*/ 46 h 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77"/>
                <a:gd name="T14" fmla="*/ 67 w 67"/>
                <a:gd name="T15" fmla="*/ 77 h 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77">
                  <a:moveTo>
                    <a:pt x="67" y="0"/>
                  </a:moveTo>
                  <a:lnTo>
                    <a:pt x="41" y="77"/>
                  </a:lnTo>
                  <a:moveTo>
                    <a:pt x="67" y="0"/>
                  </a:moveTo>
                  <a:lnTo>
                    <a:pt x="0" y="46"/>
                  </a:lnTo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307" name="Rectangle 684"/>
            <p:cNvSpPr>
              <a:spLocks noChangeArrowheads="1"/>
            </p:cNvSpPr>
            <p:nvPr/>
          </p:nvSpPr>
          <p:spPr bwMode="auto">
            <a:xfrm>
              <a:off x="1625" y="3050"/>
              <a:ext cx="34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1" hangingPunct="1">
                <a:buClrTx/>
                <a:buSzTx/>
                <a:buFontTx/>
                <a:buNone/>
              </a:pPr>
              <a:r>
                <a:rPr lang="en-US" sz="700">
                  <a:solidFill>
                    <a:srgbClr val="000000"/>
                  </a:solidFill>
                  <a:latin typeface="Arial" pitchFamily="34" charset="0"/>
                </a:rPr>
                <a:t>«depends-on»</a:t>
              </a:r>
              <a:endParaRPr 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52308" name="Freeform 685"/>
            <p:cNvSpPr>
              <a:spLocks noEditPoints="1"/>
            </p:cNvSpPr>
            <p:nvPr/>
          </p:nvSpPr>
          <p:spPr bwMode="auto">
            <a:xfrm>
              <a:off x="1584" y="2319"/>
              <a:ext cx="431" cy="1"/>
            </a:xfrm>
            <a:custGeom>
              <a:avLst/>
              <a:gdLst>
                <a:gd name="T0" fmla="*/ 431 w 431"/>
                <a:gd name="T1" fmla="*/ 0 h 1"/>
                <a:gd name="T2" fmla="*/ 395 w 431"/>
                <a:gd name="T3" fmla="*/ 0 h 1"/>
                <a:gd name="T4" fmla="*/ 375 w 431"/>
                <a:gd name="T5" fmla="*/ 0 h 1"/>
                <a:gd name="T6" fmla="*/ 339 w 431"/>
                <a:gd name="T7" fmla="*/ 0 h 1"/>
                <a:gd name="T8" fmla="*/ 318 w 431"/>
                <a:gd name="T9" fmla="*/ 0 h 1"/>
                <a:gd name="T10" fmla="*/ 282 w 431"/>
                <a:gd name="T11" fmla="*/ 0 h 1"/>
                <a:gd name="T12" fmla="*/ 262 w 431"/>
                <a:gd name="T13" fmla="*/ 0 h 1"/>
                <a:gd name="T14" fmla="*/ 226 w 431"/>
                <a:gd name="T15" fmla="*/ 0 h 1"/>
                <a:gd name="T16" fmla="*/ 205 w 431"/>
                <a:gd name="T17" fmla="*/ 0 h 1"/>
                <a:gd name="T18" fmla="*/ 169 w 431"/>
                <a:gd name="T19" fmla="*/ 0 h 1"/>
                <a:gd name="T20" fmla="*/ 149 w 431"/>
                <a:gd name="T21" fmla="*/ 0 h 1"/>
                <a:gd name="T22" fmla="*/ 113 w 431"/>
                <a:gd name="T23" fmla="*/ 0 h 1"/>
                <a:gd name="T24" fmla="*/ 92 w 431"/>
                <a:gd name="T25" fmla="*/ 0 h 1"/>
                <a:gd name="T26" fmla="*/ 56 w 431"/>
                <a:gd name="T27" fmla="*/ 0 h 1"/>
                <a:gd name="T28" fmla="*/ 36 w 431"/>
                <a:gd name="T29" fmla="*/ 0 h 1"/>
                <a:gd name="T30" fmla="*/ 0 w 431"/>
                <a:gd name="T31" fmla="*/ 0 h 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31"/>
                <a:gd name="T49" fmla="*/ 0 h 1"/>
                <a:gd name="T50" fmla="*/ 431 w 431"/>
                <a:gd name="T51" fmla="*/ 1 h 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31" h="1">
                  <a:moveTo>
                    <a:pt x="431" y="0"/>
                  </a:moveTo>
                  <a:lnTo>
                    <a:pt x="395" y="0"/>
                  </a:lnTo>
                  <a:moveTo>
                    <a:pt x="375" y="0"/>
                  </a:moveTo>
                  <a:lnTo>
                    <a:pt x="339" y="0"/>
                  </a:lnTo>
                  <a:moveTo>
                    <a:pt x="318" y="0"/>
                  </a:moveTo>
                  <a:lnTo>
                    <a:pt x="282" y="0"/>
                  </a:lnTo>
                  <a:moveTo>
                    <a:pt x="262" y="0"/>
                  </a:moveTo>
                  <a:lnTo>
                    <a:pt x="226" y="0"/>
                  </a:lnTo>
                  <a:moveTo>
                    <a:pt x="205" y="0"/>
                  </a:moveTo>
                  <a:lnTo>
                    <a:pt x="169" y="0"/>
                  </a:lnTo>
                  <a:moveTo>
                    <a:pt x="149" y="0"/>
                  </a:moveTo>
                  <a:lnTo>
                    <a:pt x="113" y="0"/>
                  </a:lnTo>
                  <a:moveTo>
                    <a:pt x="92" y="0"/>
                  </a:moveTo>
                  <a:lnTo>
                    <a:pt x="56" y="0"/>
                  </a:lnTo>
                  <a:moveTo>
                    <a:pt x="36" y="0"/>
                  </a:moveTo>
                  <a:lnTo>
                    <a:pt x="0" y="0"/>
                  </a:lnTo>
                </a:path>
              </a:pathLst>
            </a:custGeom>
            <a:noFill/>
            <a:ln w="5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309" name="Freeform 686"/>
            <p:cNvSpPr>
              <a:spLocks noEditPoints="1"/>
            </p:cNvSpPr>
            <p:nvPr/>
          </p:nvSpPr>
          <p:spPr bwMode="auto">
            <a:xfrm>
              <a:off x="1938" y="2294"/>
              <a:ext cx="77" cy="51"/>
            </a:xfrm>
            <a:custGeom>
              <a:avLst/>
              <a:gdLst>
                <a:gd name="T0" fmla="*/ 77 w 77"/>
                <a:gd name="T1" fmla="*/ 25 h 51"/>
                <a:gd name="T2" fmla="*/ 0 w 77"/>
                <a:gd name="T3" fmla="*/ 51 h 51"/>
                <a:gd name="T4" fmla="*/ 77 w 77"/>
                <a:gd name="T5" fmla="*/ 25 h 51"/>
                <a:gd name="T6" fmla="*/ 0 w 77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51"/>
                <a:gd name="T14" fmla="*/ 77 w 77"/>
                <a:gd name="T15" fmla="*/ 51 h 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51">
                  <a:moveTo>
                    <a:pt x="77" y="25"/>
                  </a:moveTo>
                  <a:lnTo>
                    <a:pt x="0" y="51"/>
                  </a:lnTo>
                  <a:moveTo>
                    <a:pt x="77" y="25"/>
                  </a:moveTo>
                  <a:lnTo>
                    <a:pt x="0" y="0"/>
                  </a:lnTo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310" name="Rectangle 687"/>
            <p:cNvSpPr>
              <a:spLocks noChangeArrowheads="1"/>
            </p:cNvSpPr>
            <p:nvPr/>
          </p:nvSpPr>
          <p:spPr bwMode="auto">
            <a:xfrm>
              <a:off x="1630" y="2361"/>
              <a:ext cx="34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1" hangingPunct="1">
                <a:buClrTx/>
                <a:buSzTx/>
                <a:buFontTx/>
                <a:buNone/>
              </a:pPr>
              <a:r>
                <a:rPr lang="en-US" sz="700">
                  <a:solidFill>
                    <a:srgbClr val="000000"/>
                  </a:solidFill>
                  <a:latin typeface="Arial" pitchFamily="34" charset="0"/>
                </a:rPr>
                <a:t>«depends-on»</a:t>
              </a:r>
              <a:endParaRPr 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52311" name="Freeform 688"/>
            <p:cNvSpPr>
              <a:spLocks noEditPoints="1"/>
            </p:cNvSpPr>
            <p:nvPr/>
          </p:nvSpPr>
          <p:spPr bwMode="auto">
            <a:xfrm>
              <a:off x="4008" y="2325"/>
              <a:ext cx="359" cy="1"/>
            </a:xfrm>
            <a:custGeom>
              <a:avLst/>
              <a:gdLst>
                <a:gd name="T0" fmla="*/ 0 w 359"/>
                <a:gd name="T1" fmla="*/ 0 h 1"/>
                <a:gd name="T2" fmla="*/ 36 w 359"/>
                <a:gd name="T3" fmla="*/ 0 h 1"/>
                <a:gd name="T4" fmla="*/ 56 w 359"/>
                <a:gd name="T5" fmla="*/ 0 h 1"/>
                <a:gd name="T6" fmla="*/ 92 w 359"/>
                <a:gd name="T7" fmla="*/ 0 h 1"/>
                <a:gd name="T8" fmla="*/ 113 w 359"/>
                <a:gd name="T9" fmla="*/ 0 h 1"/>
                <a:gd name="T10" fmla="*/ 149 w 359"/>
                <a:gd name="T11" fmla="*/ 0 h 1"/>
                <a:gd name="T12" fmla="*/ 169 w 359"/>
                <a:gd name="T13" fmla="*/ 0 h 1"/>
                <a:gd name="T14" fmla="*/ 205 w 359"/>
                <a:gd name="T15" fmla="*/ 0 h 1"/>
                <a:gd name="T16" fmla="*/ 226 w 359"/>
                <a:gd name="T17" fmla="*/ 0 h 1"/>
                <a:gd name="T18" fmla="*/ 262 w 359"/>
                <a:gd name="T19" fmla="*/ 0 h 1"/>
                <a:gd name="T20" fmla="*/ 282 w 359"/>
                <a:gd name="T21" fmla="*/ 0 h 1"/>
                <a:gd name="T22" fmla="*/ 318 w 359"/>
                <a:gd name="T23" fmla="*/ 0 h 1"/>
                <a:gd name="T24" fmla="*/ 339 w 359"/>
                <a:gd name="T25" fmla="*/ 0 h 1"/>
                <a:gd name="T26" fmla="*/ 359 w 359"/>
                <a:gd name="T27" fmla="*/ 0 h 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59"/>
                <a:gd name="T43" fmla="*/ 0 h 1"/>
                <a:gd name="T44" fmla="*/ 359 w 359"/>
                <a:gd name="T45" fmla="*/ 1 h 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59" h="1">
                  <a:moveTo>
                    <a:pt x="0" y="0"/>
                  </a:moveTo>
                  <a:lnTo>
                    <a:pt x="36" y="0"/>
                  </a:lnTo>
                  <a:moveTo>
                    <a:pt x="56" y="0"/>
                  </a:moveTo>
                  <a:lnTo>
                    <a:pt x="92" y="0"/>
                  </a:lnTo>
                  <a:moveTo>
                    <a:pt x="113" y="0"/>
                  </a:moveTo>
                  <a:lnTo>
                    <a:pt x="149" y="0"/>
                  </a:lnTo>
                  <a:moveTo>
                    <a:pt x="169" y="0"/>
                  </a:moveTo>
                  <a:lnTo>
                    <a:pt x="205" y="0"/>
                  </a:lnTo>
                  <a:moveTo>
                    <a:pt x="226" y="0"/>
                  </a:moveTo>
                  <a:lnTo>
                    <a:pt x="262" y="0"/>
                  </a:lnTo>
                  <a:moveTo>
                    <a:pt x="282" y="0"/>
                  </a:moveTo>
                  <a:lnTo>
                    <a:pt x="318" y="0"/>
                  </a:lnTo>
                  <a:moveTo>
                    <a:pt x="339" y="0"/>
                  </a:moveTo>
                  <a:lnTo>
                    <a:pt x="359" y="0"/>
                  </a:lnTo>
                </a:path>
              </a:pathLst>
            </a:custGeom>
            <a:noFill/>
            <a:ln w="5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312" name="Freeform 689"/>
            <p:cNvSpPr>
              <a:spLocks noEditPoints="1"/>
            </p:cNvSpPr>
            <p:nvPr/>
          </p:nvSpPr>
          <p:spPr bwMode="auto">
            <a:xfrm>
              <a:off x="4008" y="2299"/>
              <a:ext cx="77" cy="51"/>
            </a:xfrm>
            <a:custGeom>
              <a:avLst/>
              <a:gdLst>
                <a:gd name="T0" fmla="*/ 0 w 77"/>
                <a:gd name="T1" fmla="*/ 26 h 51"/>
                <a:gd name="T2" fmla="*/ 77 w 77"/>
                <a:gd name="T3" fmla="*/ 0 h 51"/>
                <a:gd name="T4" fmla="*/ 0 w 77"/>
                <a:gd name="T5" fmla="*/ 26 h 51"/>
                <a:gd name="T6" fmla="*/ 77 w 77"/>
                <a:gd name="T7" fmla="*/ 51 h 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51"/>
                <a:gd name="T14" fmla="*/ 77 w 77"/>
                <a:gd name="T15" fmla="*/ 51 h 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51">
                  <a:moveTo>
                    <a:pt x="0" y="26"/>
                  </a:moveTo>
                  <a:lnTo>
                    <a:pt x="77" y="0"/>
                  </a:lnTo>
                  <a:moveTo>
                    <a:pt x="0" y="26"/>
                  </a:moveTo>
                  <a:lnTo>
                    <a:pt x="77" y="51"/>
                  </a:lnTo>
                </a:path>
              </a:pathLst>
            </a:custGeom>
            <a:noFill/>
            <a:ln w="5" cap="rnd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313" name="Rectangle 690"/>
            <p:cNvSpPr>
              <a:spLocks noChangeArrowheads="1"/>
            </p:cNvSpPr>
            <p:nvPr/>
          </p:nvSpPr>
          <p:spPr bwMode="auto">
            <a:xfrm>
              <a:off x="4018" y="2355"/>
              <a:ext cx="345" cy="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1" hangingPunct="1">
                <a:buClrTx/>
                <a:buSzTx/>
                <a:buFontTx/>
                <a:buNone/>
              </a:pPr>
              <a:r>
                <a:rPr lang="en-US" sz="700">
                  <a:solidFill>
                    <a:srgbClr val="000000"/>
                  </a:solidFill>
                  <a:latin typeface="Arial" pitchFamily="34" charset="0"/>
                </a:rPr>
                <a:t>«depends-on»</a:t>
              </a:r>
              <a:endParaRPr 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ea typeface="MS PGothic"/>
                <a:cs typeface="MS PGothic"/>
              </a:rPr>
              <a:t>WCS Range Subsetting </a:t>
            </a:r>
            <a:r>
              <a:rPr lang="de-DE" dirty="0" smtClean="0"/>
              <a:t>Extension</a:t>
            </a:r>
            <a:endParaRPr lang="en-US" dirty="0" smtClean="0">
              <a:ea typeface="MS PGothic"/>
              <a:cs typeface="MS PGothic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Extract range components</a:t>
            </a:r>
          </a:p>
          <a:p>
            <a:pPr lvl="1"/>
            <a:r>
              <a:rPr lang="de-DE" dirty="0" smtClean="0"/>
              <a:t>„bands“, „variables“</a:t>
            </a:r>
          </a:p>
          <a:p>
            <a:r>
              <a:rPr lang="de-DE" dirty="0" smtClean="0"/>
              <a:t>Request: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2"/>
            <a:r>
              <a:rPr lang="de-DE" dirty="0" smtClean="0"/>
              <a:t>or:</a:t>
            </a:r>
          </a:p>
          <a:p>
            <a:pPr lvl="2"/>
            <a:r>
              <a:rPr lang="de-DE" dirty="0" smtClean="0"/>
              <a:t>or:</a:t>
            </a:r>
          </a:p>
          <a:p>
            <a:pPr lvl="2"/>
            <a:r>
              <a:rPr lang="de-DE" dirty="0" smtClean="0"/>
              <a:t>or:</a:t>
            </a:r>
          </a:p>
          <a:p>
            <a:pPr lvl="2"/>
            <a:r>
              <a:rPr lang="de-DE" dirty="0" smtClean="0"/>
              <a:t>or: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13316" name="TextBox 5"/>
          <p:cNvSpPr txBox="1">
            <a:spLocks noChangeArrowheads="1"/>
          </p:cNvSpPr>
          <p:nvPr/>
        </p:nvSpPr>
        <p:spPr bwMode="auto">
          <a:xfrm>
            <a:off x="1789113" y="2586038"/>
            <a:ext cx="5992812" cy="1016000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000">
                <a:solidFill>
                  <a:schemeClr val="tx1"/>
                </a:solidFill>
                <a:latin typeface="Arial Narrow" pitchFamily="34" charset="0"/>
              </a:rPr>
              <a:t>http://www.acme.com/wcs ? SERVICE=WCS &amp; VERSION=2.0</a:t>
            </a:r>
            <a:br>
              <a:rPr lang="de-DE" sz="2000">
                <a:solidFill>
                  <a:schemeClr val="tx1"/>
                </a:solidFill>
                <a:latin typeface="Arial Narrow" pitchFamily="34" charset="0"/>
              </a:rPr>
            </a:br>
            <a:r>
              <a:rPr lang="de-DE" sz="2000">
                <a:solidFill>
                  <a:schemeClr val="tx1"/>
                </a:solidFill>
                <a:latin typeface="Arial Narrow" pitchFamily="34" charset="0"/>
              </a:rPr>
              <a:t>    &amp; REQUEST=GetCoverage &amp; COVERAGEID=c001</a:t>
            </a:r>
            <a:br>
              <a:rPr lang="de-DE" sz="2000">
                <a:solidFill>
                  <a:schemeClr val="tx1"/>
                </a:solidFill>
                <a:latin typeface="Arial Narrow" pitchFamily="34" charset="0"/>
              </a:rPr>
            </a:br>
            <a:r>
              <a:rPr lang="en-US" sz="2000">
                <a:solidFill>
                  <a:schemeClr val="tx1"/>
                </a:solidFill>
                <a:latin typeface="Arial Narrow" pitchFamily="34" charset="0"/>
              </a:rPr>
              <a:t>    &amp; </a:t>
            </a:r>
            <a:r>
              <a:rPr lang="en-US" sz="2000">
                <a:solidFill>
                  <a:srgbClr val="C00000"/>
                </a:solidFill>
                <a:latin typeface="Arial Narrow" pitchFamily="34" charset="0"/>
              </a:rPr>
              <a:t>RANGESUBSET=red</a:t>
            </a:r>
          </a:p>
        </p:txBody>
      </p:sp>
      <p:sp>
        <p:nvSpPr>
          <p:cNvPr id="13317" name="TextBox 5"/>
          <p:cNvSpPr txBox="1">
            <a:spLocks noChangeArrowheads="1"/>
          </p:cNvSpPr>
          <p:nvPr/>
        </p:nvSpPr>
        <p:spPr bwMode="auto">
          <a:xfrm>
            <a:off x="1744633" y="4292660"/>
            <a:ext cx="6461125" cy="1400175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…&amp; </a:t>
            </a:r>
            <a:r>
              <a:rPr lang="en-US" sz="2000" dirty="0">
                <a:solidFill>
                  <a:srgbClr val="C00000"/>
                </a:solidFill>
                <a:latin typeface="Arial Narrow" pitchFamily="34" charset="0"/>
              </a:rPr>
              <a:t>RANGESUBSET=</a:t>
            </a:r>
            <a:r>
              <a:rPr lang="en-US" sz="2000" dirty="0" err="1">
                <a:solidFill>
                  <a:srgbClr val="C00000"/>
                </a:solidFill>
                <a:latin typeface="Arial Narrow" pitchFamily="34" charset="0"/>
              </a:rPr>
              <a:t>nir,red,green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&amp;…</a:t>
            </a:r>
          </a:p>
          <a:p>
            <a:pPr>
              <a:lnSpc>
                <a:spcPts val="2600"/>
              </a:lnSpc>
            </a:pP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…&amp; </a:t>
            </a:r>
            <a:r>
              <a:rPr lang="en-US" sz="2000" dirty="0">
                <a:solidFill>
                  <a:srgbClr val="C00000"/>
                </a:solidFill>
                <a:latin typeface="Arial Narrow" pitchFamily="34" charset="0"/>
              </a:rPr>
              <a:t>RANGESUBSET=</a:t>
            </a:r>
            <a:r>
              <a:rPr lang="en-US" sz="2000" dirty="0" err="1">
                <a:solidFill>
                  <a:srgbClr val="C00000"/>
                </a:solidFill>
                <a:latin typeface="Arial Narrow" pitchFamily="34" charset="0"/>
              </a:rPr>
              <a:t>green,red,blue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&amp;…</a:t>
            </a:r>
          </a:p>
          <a:p>
            <a:pPr>
              <a:lnSpc>
                <a:spcPts val="2600"/>
              </a:lnSpc>
            </a:pP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…&amp; </a:t>
            </a:r>
            <a:r>
              <a:rPr lang="en-US" sz="2000" dirty="0">
                <a:solidFill>
                  <a:srgbClr val="C00000"/>
                </a:solidFill>
                <a:latin typeface="Arial Narrow" pitchFamily="34" charset="0"/>
              </a:rPr>
              <a:t>RANGESUBSET=</a:t>
            </a:r>
            <a:r>
              <a:rPr lang="en-US" sz="2000" dirty="0" err="1">
                <a:solidFill>
                  <a:srgbClr val="C00000"/>
                </a:solidFill>
                <a:latin typeface="Arial Narrow" pitchFamily="34" charset="0"/>
              </a:rPr>
              <a:t>nir:green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&amp;…</a:t>
            </a:r>
          </a:p>
          <a:p>
            <a:pPr>
              <a:lnSpc>
                <a:spcPts val="2600"/>
              </a:lnSpc>
            </a:pP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…&amp; </a:t>
            </a:r>
            <a:r>
              <a:rPr lang="en-US" sz="2000" dirty="0">
                <a:solidFill>
                  <a:srgbClr val="C00000"/>
                </a:solidFill>
                <a:latin typeface="Arial Narrow" pitchFamily="34" charset="0"/>
              </a:rPr>
              <a:t>RANGESUBSET=band01,band03:band05,band19:band21</a:t>
            </a:r>
            <a:r>
              <a:rPr lang="en-US" sz="2000" dirty="0">
                <a:solidFill>
                  <a:schemeClr val="tx1"/>
                </a:solidFill>
                <a:latin typeface="Arial Narrow" pitchFamily="34" charset="0"/>
              </a:rPr>
              <a:t> &amp;…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86036" y="627818"/>
            <a:ext cx="879273" cy="1310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ounded Rectangle 6"/>
          <p:cNvSpPr/>
          <p:nvPr/>
        </p:nvSpPr>
        <p:spPr bwMode="auto">
          <a:xfrm>
            <a:off x="8194432" y="861646"/>
            <a:ext cx="460130" cy="1088292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WCS CRS Extension</a:t>
            </a:r>
            <a:endParaRPr lang="en-US" dirty="0" smtClean="0"/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Express coordinates in CRSs different from Native CRS</a:t>
            </a:r>
          </a:p>
          <a:p>
            <a:pPr lvl="1">
              <a:lnSpc>
                <a:spcPct val="90000"/>
              </a:lnSpc>
            </a:pPr>
            <a:r>
              <a:rPr lang="de-DE" dirty="0" smtClean="0"/>
              <a:t>Result coverage</a:t>
            </a:r>
          </a:p>
          <a:p>
            <a:pPr lvl="1">
              <a:lnSpc>
                <a:spcPct val="90000"/>
              </a:lnSpc>
            </a:pPr>
            <a:r>
              <a:rPr lang="de-DE" dirty="0" smtClean="0"/>
              <a:t>Subsetting coordinates</a:t>
            </a:r>
          </a:p>
          <a:p>
            <a:pPr>
              <a:lnSpc>
                <a:spcPct val="90000"/>
              </a:lnSpc>
            </a:pPr>
            <a:r>
              <a:rPr lang="de-DE" dirty="0" smtClean="0"/>
              <a:t>Request: 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smtClean="0"/>
              <a:t>CRS definitions as URLs </a:t>
            </a:r>
            <a:r>
              <a:rPr lang="de-DE" dirty="0" smtClean="0">
                <a:sym typeface="Wingdings 3" pitchFamily="18" charset="2"/>
              </a:rPr>
              <a:t> OGC resolver</a:t>
            </a:r>
            <a:endParaRPr lang="de-DE" dirty="0" smtClean="0"/>
          </a:p>
          <a:p>
            <a:pPr lvl="1"/>
            <a:r>
              <a:rPr lang="de-DE" dirty="0" smtClean="0"/>
              <a:t>EPSG + many more CRSs</a:t>
            </a:r>
          </a:p>
          <a:p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16388" name="TextBox 3"/>
          <p:cNvSpPr txBox="1">
            <a:spLocks noChangeArrowheads="1"/>
          </p:cNvSpPr>
          <p:nvPr/>
        </p:nvSpPr>
        <p:spPr bwMode="auto">
          <a:xfrm>
            <a:off x="1682750" y="2964840"/>
            <a:ext cx="6677025" cy="1323975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000" dirty="0">
                <a:solidFill>
                  <a:schemeClr val="tx1"/>
                </a:solidFill>
                <a:latin typeface="Arial Narrow" pitchFamily="34" charset="0"/>
              </a:rPr>
              <a:t>http://www.acme.com/wcs ? SERVICE=WCS &amp; VERSION=2.0</a:t>
            </a:r>
            <a:br>
              <a:rPr lang="de-DE" sz="2000" dirty="0">
                <a:solidFill>
                  <a:schemeClr val="tx1"/>
                </a:solidFill>
                <a:latin typeface="Arial Narrow" pitchFamily="34" charset="0"/>
              </a:rPr>
            </a:br>
            <a:r>
              <a:rPr lang="de-DE" sz="2000" dirty="0">
                <a:solidFill>
                  <a:schemeClr val="tx1"/>
                </a:solidFill>
                <a:latin typeface="Arial Narrow" pitchFamily="34" charset="0"/>
              </a:rPr>
              <a:t>    &amp; REQUEST=GetCoverage &amp; COVERAGEID=c001</a:t>
            </a:r>
            <a:br>
              <a:rPr lang="de-DE" sz="2000" dirty="0">
                <a:solidFill>
                  <a:schemeClr val="tx1"/>
                </a:solidFill>
                <a:latin typeface="Arial Narrow" pitchFamily="34" charset="0"/>
              </a:rPr>
            </a:br>
            <a:r>
              <a:rPr lang="de-DE" sz="2000" dirty="0">
                <a:solidFill>
                  <a:schemeClr val="tx1"/>
                </a:solidFill>
                <a:latin typeface="Arial Narrow" pitchFamily="34" charset="0"/>
              </a:rPr>
              <a:t>    &amp; </a:t>
            </a:r>
            <a:r>
              <a:rPr lang="en-GB" sz="2000" dirty="0">
                <a:solidFill>
                  <a:srgbClr val="C00000"/>
                </a:solidFill>
                <a:latin typeface="Arial Narrow" pitchFamily="34" charset="0"/>
              </a:rPr>
              <a:t>SUBSETTINGCRS</a:t>
            </a:r>
            <a:r>
              <a:rPr lang="de-DE" sz="2000" dirty="0">
                <a:solidFill>
                  <a:srgbClr val="C00000"/>
                </a:solidFill>
                <a:latin typeface="Arial Narrow" pitchFamily="34" charset="0"/>
              </a:rPr>
              <a:t>=</a:t>
            </a:r>
            <a:r>
              <a:rPr lang="en-GB" sz="2000" dirty="0">
                <a:solidFill>
                  <a:srgbClr val="C00000"/>
                </a:solidFill>
                <a:latin typeface="Arial Narrow" pitchFamily="34" charset="0"/>
              </a:rPr>
              <a:t>http://www.opengis.net/def/crs/EPSG/0/4326</a:t>
            </a:r>
            <a:r>
              <a:rPr lang="de-DE" sz="2000" dirty="0">
                <a:solidFill>
                  <a:schemeClr val="tx1"/>
                </a:solidFill>
                <a:latin typeface="Arial Narrow" pitchFamily="34" charset="0"/>
              </a:rPr>
              <a:t/>
            </a:r>
            <a:br>
              <a:rPr lang="de-DE" sz="2000" dirty="0">
                <a:solidFill>
                  <a:schemeClr val="tx1"/>
                </a:solidFill>
                <a:latin typeface="Arial Narrow" pitchFamily="34" charset="0"/>
              </a:rPr>
            </a:br>
            <a:r>
              <a:rPr lang="de-DE" sz="2000" dirty="0">
                <a:solidFill>
                  <a:schemeClr val="tx1"/>
                </a:solidFill>
                <a:latin typeface="Arial Narrow" pitchFamily="34" charset="0"/>
              </a:rPr>
              <a:t>    &amp; </a:t>
            </a:r>
            <a:r>
              <a:rPr lang="de-DE" sz="2000" dirty="0">
                <a:solidFill>
                  <a:srgbClr val="C00000"/>
                </a:solidFill>
                <a:latin typeface="Arial Narrow" pitchFamily="34" charset="0"/>
              </a:rPr>
              <a:t>OUTPUTCRS=</a:t>
            </a:r>
            <a:r>
              <a:rPr lang="en-GB" sz="2000" dirty="0">
                <a:solidFill>
                  <a:srgbClr val="C00000"/>
                </a:solidFill>
                <a:latin typeface="Arial Narrow" pitchFamily="34" charset="0"/>
              </a:rPr>
              <a:t>http://www.opengis.net/def/crs/EPSG/0/4326</a:t>
            </a:r>
            <a:endParaRPr lang="en-US" sz="2000" dirty="0">
              <a:solidFill>
                <a:srgbClr val="C00000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WCS Transaction Extension</a:t>
            </a:r>
            <a:endParaRPr lang="en-US" dirty="0" smtClean="0"/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>
                <a:ea typeface="MS PGothic"/>
                <a:cs typeface="MS PGothic"/>
              </a:rPr>
              <a:t>= </a:t>
            </a:r>
            <a:r>
              <a:rPr lang="en-GB" smtClean="0">
                <a:solidFill>
                  <a:srgbClr val="C00000"/>
                </a:solidFill>
                <a:ea typeface="MS PGothic"/>
                <a:cs typeface="MS PGothic"/>
              </a:rPr>
              <a:t>WCS-T</a:t>
            </a:r>
            <a:r>
              <a:rPr lang="en-GB" smtClean="0">
                <a:ea typeface="MS PGothic"/>
                <a:cs typeface="MS PGothic"/>
              </a:rPr>
              <a:t>: Modify coverage offerings on a server via Web</a:t>
            </a:r>
          </a:p>
          <a:p>
            <a:pPr lvl="1"/>
            <a:r>
              <a:rPr lang="de-DE" smtClean="0">
                <a:ea typeface="MS PGothic"/>
                <a:cs typeface="MS PGothic"/>
              </a:rPr>
              <a:t>New requests: </a:t>
            </a:r>
            <a:br>
              <a:rPr lang="de-DE" smtClean="0">
                <a:ea typeface="MS PGothic"/>
                <a:cs typeface="MS PGothic"/>
              </a:rPr>
            </a:br>
            <a:r>
              <a:rPr lang="de-DE" i="1" smtClean="0">
                <a:ea typeface="MS PGothic"/>
                <a:cs typeface="MS PGothic"/>
              </a:rPr>
              <a:t>InsertCoverage</a:t>
            </a:r>
            <a:r>
              <a:rPr lang="de-DE" smtClean="0">
                <a:ea typeface="MS PGothic"/>
                <a:cs typeface="MS PGothic"/>
              </a:rPr>
              <a:t> + </a:t>
            </a:r>
            <a:r>
              <a:rPr lang="de-DE" i="1" smtClean="0">
                <a:ea typeface="MS PGothic"/>
                <a:cs typeface="MS PGothic"/>
              </a:rPr>
              <a:t>DeleteCoverage</a:t>
            </a:r>
            <a:r>
              <a:rPr lang="de-DE" smtClean="0">
                <a:ea typeface="MS PGothic"/>
                <a:cs typeface="MS PGothic"/>
              </a:rPr>
              <a:t> + </a:t>
            </a:r>
            <a:r>
              <a:rPr lang="de-DE" i="1" smtClean="0">
                <a:ea typeface="MS PGothic"/>
                <a:cs typeface="MS PGothic"/>
              </a:rPr>
              <a:t>UpdateCoverage</a:t>
            </a:r>
            <a:r>
              <a:rPr lang="de-DE" smtClean="0">
                <a:ea typeface="MS PGothic"/>
                <a:cs typeface="MS PGothic"/>
              </a:rPr>
              <a:t> (partial replacement)</a:t>
            </a:r>
          </a:p>
          <a:p>
            <a:r>
              <a:rPr lang="de-DE" smtClean="0">
                <a:ea typeface="MS PGothic"/>
                <a:cs typeface="MS PGothic"/>
              </a:rPr>
              <a:t>Core design goal: </a:t>
            </a:r>
            <a:r>
              <a:rPr lang="de-DE" i="1" smtClean="0">
                <a:solidFill>
                  <a:srgbClr val="C00000"/>
                </a:solidFill>
                <a:ea typeface="MS PGothic"/>
                <a:cs typeface="MS PGothic"/>
              </a:rPr>
              <a:t>GetCoverage </a:t>
            </a:r>
            <a:r>
              <a:rPr lang="de-DE" i="1" smtClean="0">
                <a:solidFill>
                  <a:srgbClr val="C00000"/>
                </a:solidFill>
                <a:ea typeface="MS PGothic"/>
                <a:cs typeface="MS PGothic"/>
                <a:sym typeface="Wingdings 3" pitchFamily="18" charset="2"/>
              </a:rPr>
              <a:t> InsertCoverage</a:t>
            </a:r>
            <a:endParaRPr lang="de-DE" smtClean="0">
              <a:solidFill>
                <a:srgbClr val="C00000"/>
              </a:solidFill>
              <a:ea typeface="MS PGothic"/>
              <a:cs typeface="MS PGothic"/>
            </a:endParaRPr>
          </a:p>
          <a:p>
            <a:r>
              <a:rPr lang="de-DE" smtClean="0">
                <a:ea typeface="MS PGothic"/>
                <a:cs typeface="MS PGothic"/>
              </a:rPr>
              <a:t>Ex: </a:t>
            </a:r>
          </a:p>
          <a:p>
            <a:pPr lvl="1"/>
            <a:endParaRPr lang="de-DE" smtClean="0">
              <a:ea typeface="MS PGothic"/>
              <a:cs typeface="MS PGothic"/>
            </a:endParaRPr>
          </a:p>
        </p:txBody>
      </p:sp>
      <p:sp>
        <p:nvSpPr>
          <p:cNvPr id="30724" name="TextBox 4"/>
          <p:cNvSpPr txBox="1">
            <a:spLocks noChangeArrowheads="1"/>
          </p:cNvSpPr>
          <p:nvPr/>
        </p:nvSpPr>
        <p:spPr bwMode="auto">
          <a:xfrm>
            <a:off x="1008063" y="3531060"/>
            <a:ext cx="5854700" cy="1356213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r>
              <a:rPr lang="de-DE" sz="2000" dirty="0">
                <a:solidFill>
                  <a:schemeClr val="tx1"/>
                </a:solidFill>
                <a:latin typeface="Arial Narrow" pitchFamily="34" charset="0"/>
              </a:rPr>
              <a:t>http://www.acme.com/wcs</a:t>
            </a:r>
            <a:br>
              <a:rPr lang="de-DE" sz="2000" dirty="0">
                <a:solidFill>
                  <a:schemeClr val="tx1"/>
                </a:solidFill>
                <a:latin typeface="Arial Narrow" pitchFamily="34" charset="0"/>
              </a:rPr>
            </a:br>
            <a:r>
              <a:rPr lang="de-DE" sz="2000" dirty="0">
                <a:solidFill>
                  <a:schemeClr val="tx1"/>
                </a:solidFill>
                <a:latin typeface="Arial Narrow" pitchFamily="34" charset="0"/>
              </a:rPr>
              <a:t>    ? SERVICE=WCS &amp; VERSION = 2.0</a:t>
            </a:r>
            <a:br>
              <a:rPr lang="de-DE" sz="2000" dirty="0">
                <a:solidFill>
                  <a:schemeClr val="tx1"/>
                </a:solidFill>
                <a:latin typeface="Arial Narrow" pitchFamily="34" charset="0"/>
              </a:rPr>
            </a:br>
            <a:r>
              <a:rPr lang="de-DE" sz="2000" dirty="0">
                <a:solidFill>
                  <a:schemeClr val="tx1"/>
                </a:solidFill>
                <a:latin typeface="Arial Narrow" pitchFamily="34" charset="0"/>
              </a:rPr>
              <a:t>    &amp; </a:t>
            </a:r>
            <a:r>
              <a:rPr lang="de-DE" sz="2000" dirty="0">
                <a:solidFill>
                  <a:srgbClr val="C00000"/>
                </a:solidFill>
                <a:latin typeface="Arial Narrow" pitchFamily="34" charset="0"/>
              </a:rPr>
              <a:t>REQUEST=InsertCoverage</a:t>
            </a:r>
            <a:r>
              <a:rPr lang="de-DE" sz="2000" dirty="0">
                <a:latin typeface="Arial Narrow" pitchFamily="34" charset="0"/>
              </a:rPr>
              <a:t/>
            </a:r>
            <a:br>
              <a:rPr lang="de-DE" sz="2000" dirty="0">
                <a:latin typeface="Arial Narrow" pitchFamily="34" charset="0"/>
              </a:rPr>
            </a:br>
            <a:r>
              <a:rPr lang="de-DE" sz="2000" dirty="0">
                <a:latin typeface="Arial Narrow" pitchFamily="34" charset="0"/>
              </a:rPr>
              <a:t>    </a:t>
            </a:r>
            <a:r>
              <a:rPr lang="de-DE" sz="2000" dirty="0">
                <a:solidFill>
                  <a:schemeClr val="tx1"/>
                </a:solidFill>
                <a:latin typeface="Arial Narrow" pitchFamily="34" charset="0"/>
              </a:rPr>
              <a:t>&amp; </a:t>
            </a:r>
            <a:r>
              <a:rPr lang="de-DE" sz="2000" dirty="0">
                <a:solidFill>
                  <a:srgbClr val="C00000"/>
                </a:solidFill>
                <a:latin typeface="Arial Narrow" pitchFamily="34" charset="0"/>
              </a:rPr>
              <a:t>COVERAGEREF=http://</a:t>
            </a:r>
            <a:r>
              <a:rPr lang="de-DE" sz="2000" dirty="0" smtClean="0">
                <a:solidFill>
                  <a:srgbClr val="C00000"/>
                </a:solidFill>
                <a:latin typeface="Arial Narrow" pitchFamily="34" charset="0"/>
              </a:rPr>
              <a:t>bcme.com/archive/hurricane.nc</a:t>
            </a:r>
            <a:endParaRPr lang="en-US" sz="2000" dirty="0">
              <a:solidFill>
                <a:srgbClr val="C00000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OGC WCS Suite: Big Picture</a:t>
            </a:r>
            <a:endParaRPr lang="en-US" dirty="0"/>
          </a:p>
        </p:txBody>
      </p:sp>
      <p:pic>
        <p:nvPicPr>
          <p:cNvPr id="3" name="Picture 2" descr="wcs-spec-hierarchy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597" y="1090301"/>
            <a:ext cx="6925259" cy="5442402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11582" y="1773783"/>
            <a:ext cx="2124302" cy="327690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OAPI - Coverages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6907796" y="2041335"/>
            <a:ext cx="2199992" cy="3005721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4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8102851" y="3788623"/>
            <a:ext cx="784773" cy="353087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76251" y="1576268"/>
            <a:ext cx="7564050" cy="3727255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OAPI-Coverages</a:t>
            </a:r>
            <a:r>
              <a:rPr lang="de-DE" dirty="0" smtClean="0"/>
              <a:t>: </a:t>
            </a:r>
            <a:r>
              <a:rPr lang="de-DE" dirty="0" smtClean="0"/>
              <a:t>„all in URL“</a:t>
            </a:r>
          </a:p>
          <a:p>
            <a:pPr lvl="1"/>
            <a:r>
              <a:rPr lang="de-DE" dirty="0" smtClean="0"/>
              <a:t>based </a:t>
            </a:r>
            <a:r>
              <a:rPr lang="de-DE" dirty="0" smtClean="0"/>
              <a:t>on CIS 1.1</a:t>
            </a:r>
          </a:p>
          <a:p>
            <a:pPr lvl="1"/>
            <a:r>
              <a:rPr lang="en-US" sz="1800" dirty="0" smtClean="0"/>
              <a:t>Demo: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 smtClean="0">
                <a:hlinkClick r:id="rId3"/>
              </a:rPr>
              <a:t>://oapi.rasdaman.com/rasdaman/oapi</a:t>
            </a:r>
            <a:r>
              <a:rPr lang="en-US" sz="1800" dirty="0" smtClean="0"/>
              <a:t> </a:t>
            </a:r>
          </a:p>
          <a:p>
            <a:pPr lvl="1"/>
            <a:r>
              <a:rPr lang="de-DE" sz="1800" dirty="0" smtClean="0"/>
              <a:t>Ex</a:t>
            </a:r>
            <a:r>
              <a:rPr lang="de-DE" sz="1800" dirty="0" smtClean="0"/>
              <a:t>: </a:t>
            </a:r>
            <a:r>
              <a:rPr lang="de-DE" sz="1800" dirty="0" smtClean="0">
                <a:hlinkClick r:id="rId4"/>
              </a:rPr>
              <a:t>https://oapi.rasdaman.org/rasdaman/oapi/collections/S2_NDVI_84/coverage</a:t>
            </a:r>
            <a:r>
              <a:rPr lang="de-DE" sz="1800" dirty="0" smtClean="0">
                <a:hlinkClick r:id="rId4"/>
              </a:rPr>
              <a:t>?</a:t>
            </a:r>
            <a:br>
              <a:rPr lang="de-DE" sz="1800" dirty="0" smtClean="0">
                <a:hlinkClick r:id="rId4"/>
              </a:rPr>
            </a:br>
            <a:r>
              <a:rPr lang="de-DE" sz="1800" dirty="0" smtClean="0">
                <a:hlinkClick r:id="rId4"/>
              </a:rPr>
              <a:t>subset=Lat(51.9:52.1</a:t>
            </a:r>
            <a:r>
              <a:rPr lang="de-DE" sz="1800" dirty="0" smtClean="0">
                <a:hlinkClick r:id="rId4"/>
              </a:rPr>
              <a:t>),Long(-4.1:-3.9),ansi(%222018-11-14%22)&amp;f=image/png</a:t>
            </a:r>
            <a:r>
              <a:rPr lang="de-DE" sz="1800" dirty="0" smtClean="0"/>
              <a:t> </a:t>
            </a:r>
            <a:endParaRPr lang="de-DE" sz="1800" dirty="0" smtClean="0"/>
          </a:p>
          <a:p>
            <a:r>
              <a:rPr lang="de-DE" dirty="0" smtClean="0"/>
              <a:t>Work in progress (estimate: ready no earlier than 2022)</a:t>
            </a:r>
            <a:endParaRPr lang="de-DE" dirty="0" smtClean="0"/>
          </a:p>
          <a:p>
            <a:pPr lvl="1"/>
            <a:r>
              <a:rPr lang="de-DE" dirty="0" smtClean="0"/>
              <a:t>Functionality currently subset </a:t>
            </a:r>
            <a:r>
              <a:rPr lang="de-DE" dirty="0" smtClean="0"/>
              <a:t>of WCS</a:t>
            </a:r>
          </a:p>
          <a:p>
            <a:pPr lvl="1"/>
            <a:r>
              <a:rPr lang="de-DE" dirty="0" smtClean="0"/>
              <a:t>Main </a:t>
            </a:r>
            <a:r>
              <a:rPr lang="de-DE" dirty="0" smtClean="0"/>
              <a:t>goal: simple </a:t>
            </a:r>
            <a:r>
              <a:rPr lang="de-DE" dirty="0" smtClean="0"/>
              <a:t>servers</a:t>
            </a:r>
          </a:p>
          <a:p>
            <a:pPr lvl="1"/>
            <a:r>
              <a:rPr lang="de-DE" dirty="0" smtClean="0"/>
              <a:t>„</a:t>
            </a:r>
            <a:r>
              <a:rPr lang="de-DE" dirty="0" smtClean="0"/>
              <a:t>some users might prefer something else than OAPI</a:t>
            </a:r>
            <a:r>
              <a:rPr lang="de-DE" dirty="0" smtClean="0"/>
              <a:t>“ [Carl Reed, OGC]</a:t>
            </a:r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8" name="Picture 6"/>
          <p:cNvPicPr>
            <a:picLocks noChangeAspect="1" noChangeArrowheads="1"/>
          </p:cNvPicPr>
          <p:nvPr/>
        </p:nvPicPr>
        <p:blipFill>
          <a:blip r:embed="rId2" cstate="print"/>
          <a:srcRect t="40762" r="10167" b="13799"/>
          <a:stretch>
            <a:fillRect/>
          </a:stretch>
        </p:blipFill>
        <p:spPr bwMode="auto">
          <a:xfrm>
            <a:off x="6723468" y="3565592"/>
            <a:ext cx="2420532" cy="120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80105" y="4642009"/>
            <a:ext cx="1963896" cy="1932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23"/>
          <p:cNvGrpSpPr>
            <a:grpSpLocks/>
          </p:cNvGrpSpPr>
          <p:nvPr/>
        </p:nvGrpSpPr>
        <p:grpSpPr bwMode="auto">
          <a:xfrm>
            <a:off x="0" y="2283819"/>
            <a:ext cx="5037138" cy="3170131"/>
            <a:chOff x="1097028" y="2006930"/>
            <a:chExt cx="5458151" cy="3169576"/>
          </a:xfrm>
        </p:grpSpPr>
        <p:pic>
          <p:nvPicPr>
            <p:cNvPr id="7225" name="Picture 5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97028" y="2857156"/>
              <a:ext cx="3382949" cy="2319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104"/>
            <p:cNvGrpSpPr>
              <a:grpSpLocks/>
            </p:cNvGrpSpPr>
            <p:nvPr/>
          </p:nvGrpSpPr>
          <p:grpSpPr bwMode="auto">
            <a:xfrm>
              <a:off x="1960813" y="2006930"/>
              <a:ext cx="4594366" cy="1358620"/>
              <a:chOff x="1960813" y="2006930"/>
              <a:chExt cx="4594366" cy="1358620"/>
            </a:xfrm>
          </p:grpSpPr>
          <p:grpSp>
            <p:nvGrpSpPr>
              <p:cNvPr id="4" name="Group 75"/>
              <p:cNvGrpSpPr>
                <a:grpSpLocks/>
              </p:cNvGrpSpPr>
              <p:nvPr/>
            </p:nvGrpSpPr>
            <p:grpSpPr bwMode="auto">
              <a:xfrm>
                <a:off x="1960813" y="2679750"/>
                <a:ext cx="1401898" cy="685800"/>
                <a:chOff x="2495188" y="2988500"/>
                <a:chExt cx="1401898" cy="685800"/>
              </a:xfrm>
            </p:grpSpPr>
            <p:sp>
              <p:nvSpPr>
                <p:cNvPr id="7229" name="Rectangle 753"/>
                <p:cNvSpPr>
                  <a:spLocks noChangeArrowheads="1"/>
                </p:cNvSpPr>
                <p:nvPr/>
              </p:nvSpPr>
              <p:spPr bwMode="auto">
                <a:xfrm>
                  <a:off x="2637958" y="3017075"/>
                  <a:ext cx="1259128" cy="657225"/>
                </a:xfrm>
                <a:prstGeom prst="rect">
                  <a:avLst/>
                </a:prstGeom>
                <a:solidFill>
                  <a:srgbClr val="C0BFC0"/>
                </a:solidFill>
                <a:ln w="6">
                  <a:solidFill>
                    <a:srgbClr val="C0BFC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endParaRPr lang="en-US" sz="2000">
                    <a:latin typeface="Arial Narrow" pitchFamily="34" charset="0"/>
                  </a:endParaRPr>
                </a:p>
              </p:txBody>
            </p:sp>
            <p:sp>
              <p:nvSpPr>
                <p:cNvPr id="7230" name="Rectangle 754"/>
                <p:cNvSpPr>
                  <a:spLocks noChangeArrowheads="1"/>
                </p:cNvSpPr>
                <p:nvPr/>
              </p:nvSpPr>
              <p:spPr bwMode="auto">
                <a:xfrm>
                  <a:off x="2495188" y="2988500"/>
                  <a:ext cx="1370936" cy="657225"/>
                </a:xfrm>
                <a:prstGeom prst="rect">
                  <a:avLst/>
                </a:prstGeom>
                <a:solidFill>
                  <a:srgbClr val="FFFF99"/>
                </a:solidFill>
                <a:ln w="6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endParaRPr lang="en-US" sz="2000">
                    <a:latin typeface="Arial Narrow" pitchFamily="34" charset="0"/>
                  </a:endParaRPr>
                </a:p>
              </p:txBody>
            </p:sp>
            <p:sp>
              <p:nvSpPr>
                <p:cNvPr id="7231" name="Rectangle 815"/>
                <p:cNvSpPr>
                  <a:spLocks noChangeArrowheads="1"/>
                </p:cNvSpPr>
                <p:nvPr/>
              </p:nvSpPr>
              <p:spPr bwMode="auto">
                <a:xfrm>
                  <a:off x="2656967" y="3032945"/>
                  <a:ext cx="1088872" cy="6154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n-US" sz="2000">
                      <a:solidFill>
                        <a:srgbClr val="000000"/>
                      </a:solidFill>
                      <a:latin typeface="Arial Narrow" pitchFamily="34" charset="0"/>
                    </a:rPr>
                    <a:t>MultiSolid</a:t>
                  </a:r>
                  <a:br>
                    <a:rPr lang="en-US" sz="2000">
                      <a:solidFill>
                        <a:srgbClr val="000000"/>
                      </a:solidFill>
                      <a:latin typeface="Arial Narrow" pitchFamily="34" charset="0"/>
                    </a:rPr>
                  </a:br>
                  <a:r>
                    <a:rPr lang="en-US" sz="2000">
                      <a:solidFill>
                        <a:srgbClr val="000000"/>
                      </a:solidFill>
                      <a:latin typeface="Arial Narrow" pitchFamily="34" charset="0"/>
                    </a:rPr>
                    <a:t>Coverage</a:t>
                  </a:r>
                  <a:endParaRPr lang="en-US" sz="2000">
                    <a:latin typeface="Arial Narrow" pitchFamily="34" charset="0"/>
                  </a:endParaRPr>
                </a:p>
              </p:txBody>
            </p:sp>
          </p:grpSp>
          <p:cxnSp>
            <p:nvCxnSpPr>
              <p:cNvPr id="7228" name="Straight Arrow Connector 79"/>
              <p:cNvCxnSpPr>
                <a:cxnSpLocks noChangeShapeType="1"/>
                <a:stCxn id="7229" idx="3"/>
              </p:cNvCxnSpPr>
              <p:nvPr/>
            </p:nvCxnSpPr>
            <p:spPr bwMode="auto">
              <a:xfrm flipV="1">
                <a:off x="3362711" y="2006930"/>
                <a:ext cx="3192468" cy="103000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</p:grpSp>
      <p:sp>
        <p:nvSpPr>
          <p:cNvPr id="20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Coverages= Grids, Point Clouds, Meshes</a:t>
            </a:r>
            <a:endParaRPr lang="en-US" dirty="0"/>
          </a:p>
        </p:txBody>
      </p:sp>
      <p:sp>
        <p:nvSpPr>
          <p:cNvPr id="7173" name="Content Placeholder 66"/>
          <p:cNvSpPr>
            <a:spLocks noGrp="1"/>
          </p:cNvSpPr>
          <p:nvPr>
            <p:ph idx="1"/>
          </p:nvPr>
        </p:nvSpPr>
        <p:spPr>
          <a:xfrm>
            <a:off x="-87313" y="1260475"/>
            <a:ext cx="8539163" cy="1031875"/>
          </a:xfrm>
        </p:spPr>
        <p:txBody>
          <a:bodyPr/>
          <a:lstStyle/>
          <a:p>
            <a:pPr lvl="1"/>
            <a:r>
              <a:rPr lang="de-DE" dirty="0" smtClean="0">
                <a:solidFill>
                  <a:srgbClr val="C00000"/>
                </a:solidFill>
                <a:latin typeface="Arial Narrow" pitchFamily="34" charset="0"/>
              </a:rPr>
              <a:t>abstract</a:t>
            </a:r>
            <a:r>
              <a:rPr lang="de-DE" dirty="0" smtClean="0">
                <a:latin typeface="Arial Narrow" pitchFamily="34" charset="0"/>
              </a:rPr>
              <a:t>: OGC Abstract Topic 6 = ISO 19123</a:t>
            </a:r>
            <a:endParaRPr lang="en-US" dirty="0" smtClean="0">
              <a:latin typeface="Arial Narrow" pitchFamily="34" charset="0"/>
            </a:endParaRPr>
          </a:p>
          <a:p>
            <a:pPr lvl="1"/>
            <a:r>
              <a:rPr lang="de-DE" dirty="0" smtClean="0">
                <a:solidFill>
                  <a:srgbClr val="C00000"/>
                </a:solidFill>
                <a:latin typeface="Arial Narrow" pitchFamily="34" charset="0"/>
              </a:rPr>
              <a:t>Concrete</a:t>
            </a:r>
            <a:r>
              <a:rPr lang="de-DE" dirty="0" smtClean="0"/>
              <a:t>, interoperable</a:t>
            </a:r>
            <a:r>
              <a:rPr lang="de-DE" dirty="0" smtClean="0">
                <a:latin typeface="Arial Narrow" pitchFamily="34" charset="0"/>
              </a:rPr>
              <a:t>: </a:t>
            </a:r>
            <a:br>
              <a:rPr lang="de-DE" dirty="0" smtClean="0">
                <a:latin typeface="Arial Narrow" pitchFamily="34" charset="0"/>
              </a:rPr>
            </a:br>
            <a:r>
              <a:rPr lang="de-DE" dirty="0" smtClean="0">
                <a:latin typeface="Arial Narrow" pitchFamily="34" charset="0"/>
              </a:rPr>
              <a:t>Coverage Implementation Schema </a:t>
            </a:r>
            <a:br>
              <a:rPr lang="de-DE" dirty="0" smtClean="0">
                <a:latin typeface="Arial Narrow" pitchFamily="34" charset="0"/>
              </a:rPr>
            </a:br>
            <a:r>
              <a:rPr lang="de-DE" dirty="0" smtClean="0">
                <a:latin typeface="Arial Narrow" pitchFamily="34" charset="0"/>
              </a:rPr>
              <a:t>(CIS, aka GMLCOV)</a:t>
            </a:r>
          </a:p>
          <a:p>
            <a:endParaRPr lang="en-US" dirty="0" smtClean="0">
              <a:latin typeface="Arial Narrow" pitchFamily="34" charset="0"/>
            </a:endParaRPr>
          </a:p>
        </p:txBody>
      </p:sp>
      <p:grpSp>
        <p:nvGrpSpPr>
          <p:cNvPr id="5" name="Group 91"/>
          <p:cNvGrpSpPr>
            <a:grpSpLocks/>
          </p:cNvGrpSpPr>
          <p:nvPr/>
        </p:nvGrpSpPr>
        <p:grpSpPr bwMode="auto">
          <a:xfrm>
            <a:off x="5273675" y="1646238"/>
            <a:ext cx="1352550" cy="860425"/>
            <a:chOff x="6630274" y="1380424"/>
            <a:chExt cx="1465262" cy="860425"/>
          </a:xfrm>
        </p:grpSpPr>
        <p:sp>
          <p:nvSpPr>
            <p:cNvPr id="7221" name="Rectangle 692"/>
            <p:cNvSpPr>
              <a:spLocks noChangeArrowheads="1"/>
            </p:cNvSpPr>
            <p:nvPr/>
          </p:nvSpPr>
          <p:spPr bwMode="auto">
            <a:xfrm>
              <a:off x="6714411" y="1391537"/>
              <a:ext cx="1381125" cy="849312"/>
            </a:xfrm>
            <a:prstGeom prst="rect">
              <a:avLst/>
            </a:prstGeom>
            <a:solidFill>
              <a:srgbClr val="C0BFC0"/>
            </a:solidFill>
            <a:ln w="6">
              <a:solidFill>
                <a:srgbClr val="C0BFC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endParaRPr lang="en-US" sz="2000">
                <a:latin typeface="Arial Narrow" pitchFamily="34" charset="0"/>
              </a:endParaRPr>
            </a:p>
          </p:txBody>
        </p:sp>
        <p:sp>
          <p:nvSpPr>
            <p:cNvPr id="7222" name="Rectangle 693"/>
            <p:cNvSpPr>
              <a:spLocks noChangeArrowheads="1"/>
            </p:cNvSpPr>
            <p:nvPr/>
          </p:nvSpPr>
          <p:spPr bwMode="auto">
            <a:xfrm>
              <a:off x="6630274" y="1380424"/>
              <a:ext cx="1438275" cy="831850"/>
            </a:xfrm>
            <a:prstGeom prst="rect">
              <a:avLst/>
            </a:prstGeom>
            <a:solidFill>
              <a:srgbClr val="FCF2E3"/>
            </a:solidFill>
            <a:ln w="6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endParaRPr lang="en-US" sz="2000">
                <a:latin typeface="Arial Narrow" pitchFamily="34" charset="0"/>
              </a:endParaRPr>
            </a:p>
          </p:txBody>
        </p:sp>
        <p:sp>
          <p:nvSpPr>
            <p:cNvPr id="7223" name="Rectangle 750"/>
            <p:cNvSpPr>
              <a:spLocks noChangeArrowheads="1"/>
            </p:cNvSpPr>
            <p:nvPr/>
          </p:nvSpPr>
          <p:spPr bwMode="auto">
            <a:xfrm>
              <a:off x="6634373" y="1429637"/>
              <a:ext cx="143239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800">
                  <a:solidFill>
                    <a:srgbClr val="000000"/>
                  </a:solidFill>
                  <a:latin typeface="Arial Narrow" pitchFamily="34" charset="0"/>
                </a:rPr>
                <a:t>«FeatureType»</a:t>
              </a:r>
              <a:endParaRPr lang="en-US" sz="1800">
                <a:latin typeface="Arial Narrow" pitchFamily="34" charset="0"/>
              </a:endParaRPr>
            </a:p>
          </p:txBody>
        </p:sp>
        <p:sp>
          <p:nvSpPr>
            <p:cNvPr id="7224" name="Rectangle 751"/>
            <p:cNvSpPr>
              <a:spLocks noChangeArrowheads="1"/>
            </p:cNvSpPr>
            <p:nvPr/>
          </p:nvSpPr>
          <p:spPr bwMode="auto">
            <a:xfrm>
              <a:off x="6822554" y="1699512"/>
              <a:ext cx="1047788" cy="49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ts val="1900"/>
                </a:lnSpc>
              </a:pPr>
              <a:r>
                <a:rPr lang="en-US" sz="2000" i="1">
                  <a:solidFill>
                    <a:srgbClr val="000000"/>
                  </a:solidFill>
                  <a:latin typeface="Arial Narrow" pitchFamily="34" charset="0"/>
                </a:rPr>
                <a:t>Abstract</a:t>
              </a:r>
              <a:br>
                <a:rPr lang="en-US" sz="2000" i="1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sz="2000" i="1">
                  <a:solidFill>
                    <a:srgbClr val="000000"/>
                  </a:solidFill>
                  <a:latin typeface="Arial Narrow" pitchFamily="34" charset="0"/>
                </a:rPr>
                <a:t>Coverage</a:t>
              </a:r>
              <a:endParaRPr lang="en-US" sz="2000">
                <a:latin typeface="Arial Narrow" pitchFamily="34" charset="0"/>
              </a:endParaRPr>
            </a:p>
          </p:txBody>
        </p:sp>
      </p:grpSp>
      <p:grpSp>
        <p:nvGrpSpPr>
          <p:cNvPr id="6" name="Group 121"/>
          <p:cNvGrpSpPr>
            <a:grpSpLocks/>
          </p:cNvGrpSpPr>
          <p:nvPr/>
        </p:nvGrpSpPr>
        <p:grpSpPr bwMode="auto">
          <a:xfrm>
            <a:off x="1392238" y="2622550"/>
            <a:ext cx="3981450" cy="4259263"/>
            <a:chOff x="2287785" y="2552109"/>
            <a:chExt cx="4313965" cy="4258836"/>
          </a:xfrm>
        </p:grpSpPr>
        <p:pic>
          <p:nvPicPr>
            <p:cNvPr id="7213" name="Picture 69" descr="pointcloud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790079" y="4684400"/>
              <a:ext cx="2000250" cy="184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14" name="Picture 55" descr="royal-oak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287785" y="5664771"/>
              <a:ext cx="2701924" cy="1146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" name="Group 107"/>
            <p:cNvGrpSpPr>
              <a:grpSpLocks/>
            </p:cNvGrpSpPr>
            <p:nvPr/>
          </p:nvGrpSpPr>
          <p:grpSpPr bwMode="auto">
            <a:xfrm>
              <a:off x="4069602" y="2552109"/>
              <a:ext cx="2532148" cy="2819244"/>
              <a:chOff x="4069602" y="2552109"/>
              <a:chExt cx="2532148" cy="2819244"/>
            </a:xfrm>
          </p:grpSpPr>
          <p:cxnSp>
            <p:nvCxnSpPr>
              <p:cNvPr id="7216" name="Straight Arrow Connector 67"/>
              <p:cNvCxnSpPr>
                <a:cxnSpLocks noChangeShapeType="1"/>
                <a:stCxn id="7219" idx="3"/>
              </p:cNvCxnSpPr>
              <p:nvPr/>
            </p:nvCxnSpPr>
            <p:spPr bwMode="auto">
              <a:xfrm flipV="1">
                <a:off x="5411295" y="2552109"/>
                <a:ext cx="1190455" cy="2462057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grpSp>
            <p:nvGrpSpPr>
              <p:cNvPr id="8" name="Group 78"/>
              <p:cNvGrpSpPr>
                <a:grpSpLocks/>
              </p:cNvGrpSpPr>
              <p:nvPr/>
            </p:nvGrpSpPr>
            <p:grpSpPr bwMode="auto">
              <a:xfrm>
                <a:off x="4069602" y="4685552"/>
                <a:ext cx="1372655" cy="685801"/>
                <a:chOff x="5209602" y="3236802"/>
                <a:chExt cx="1372655" cy="685801"/>
              </a:xfrm>
            </p:grpSpPr>
            <p:sp>
              <p:nvSpPr>
                <p:cNvPr id="7218" name="Rectangle 953"/>
                <p:cNvSpPr>
                  <a:spLocks noChangeArrowheads="1"/>
                </p:cNvSpPr>
                <p:nvPr/>
              </p:nvSpPr>
              <p:spPr bwMode="auto">
                <a:xfrm>
                  <a:off x="5323130" y="3265376"/>
                  <a:ext cx="1259127" cy="657227"/>
                </a:xfrm>
                <a:prstGeom prst="rect">
                  <a:avLst/>
                </a:prstGeom>
                <a:solidFill>
                  <a:srgbClr val="C0BFC0"/>
                </a:solidFill>
                <a:ln w="6">
                  <a:solidFill>
                    <a:srgbClr val="C0BFC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endParaRPr lang="en-US" sz="2000">
                    <a:latin typeface="Arial Narrow" pitchFamily="34" charset="0"/>
                  </a:endParaRPr>
                </a:p>
              </p:txBody>
            </p:sp>
            <p:sp>
              <p:nvSpPr>
                <p:cNvPr id="7219" name="Rectangle 954"/>
                <p:cNvSpPr>
                  <a:spLocks noChangeArrowheads="1"/>
                </p:cNvSpPr>
                <p:nvPr/>
              </p:nvSpPr>
              <p:spPr bwMode="auto">
                <a:xfrm>
                  <a:off x="5209602" y="3236802"/>
                  <a:ext cx="1341693" cy="657227"/>
                </a:xfrm>
                <a:prstGeom prst="rect">
                  <a:avLst/>
                </a:prstGeom>
                <a:solidFill>
                  <a:srgbClr val="FFFF99"/>
                </a:solidFill>
                <a:ln w="6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endParaRPr lang="en-US" sz="2000">
                    <a:latin typeface="Arial Narrow" pitchFamily="34" charset="0"/>
                  </a:endParaRPr>
                </a:p>
              </p:txBody>
            </p:sp>
            <p:sp>
              <p:nvSpPr>
                <p:cNvPr id="7220" name="Rectangle 1015"/>
                <p:cNvSpPr>
                  <a:spLocks noChangeArrowheads="1"/>
                </p:cNvSpPr>
                <p:nvPr/>
              </p:nvSpPr>
              <p:spPr bwMode="auto">
                <a:xfrm>
                  <a:off x="5356592" y="3281247"/>
                  <a:ext cx="1101274" cy="6155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n-US" sz="2000">
                      <a:solidFill>
                        <a:srgbClr val="000000"/>
                      </a:solidFill>
                      <a:latin typeface="Arial Narrow" pitchFamily="34" charset="0"/>
                    </a:rPr>
                    <a:t>MultiPoint</a:t>
                  </a:r>
                  <a:br>
                    <a:rPr lang="en-US" sz="2000">
                      <a:solidFill>
                        <a:srgbClr val="000000"/>
                      </a:solidFill>
                      <a:latin typeface="Arial Narrow" pitchFamily="34" charset="0"/>
                    </a:rPr>
                  </a:br>
                  <a:r>
                    <a:rPr lang="en-US" sz="2000">
                      <a:solidFill>
                        <a:srgbClr val="000000"/>
                      </a:solidFill>
                      <a:latin typeface="Arial Narrow" pitchFamily="34" charset="0"/>
                    </a:rPr>
                    <a:t>Coverage</a:t>
                  </a:r>
                  <a:endParaRPr lang="en-US" sz="2000">
                    <a:latin typeface="Arial Narrow" pitchFamily="34" charset="0"/>
                  </a:endParaRPr>
                </a:p>
              </p:txBody>
            </p:sp>
          </p:grpSp>
        </p:grpSp>
      </p:grpSp>
      <p:grpSp>
        <p:nvGrpSpPr>
          <p:cNvPr id="9" name="Group 122"/>
          <p:cNvGrpSpPr>
            <a:grpSpLocks/>
          </p:cNvGrpSpPr>
          <p:nvPr/>
        </p:nvGrpSpPr>
        <p:grpSpPr bwMode="auto">
          <a:xfrm>
            <a:off x="0" y="2392363"/>
            <a:ext cx="5038725" cy="4465637"/>
            <a:chOff x="1108636" y="2113810"/>
            <a:chExt cx="5458419" cy="4466563"/>
          </a:xfrm>
        </p:grpSpPr>
        <p:pic>
          <p:nvPicPr>
            <p:cNvPr id="7200" name="Picture 5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08636" y="4422961"/>
              <a:ext cx="2051059" cy="2157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" name="Group 106"/>
            <p:cNvGrpSpPr>
              <a:grpSpLocks/>
            </p:cNvGrpSpPr>
            <p:nvPr/>
          </p:nvGrpSpPr>
          <p:grpSpPr bwMode="auto">
            <a:xfrm>
              <a:off x="3491018" y="2208810"/>
              <a:ext cx="3076037" cy="2365290"/>
              <a:chOff x="3491018" y="2208810"/>
              <a:chExt cx="3076037" cy="2365290"/>
            </a:xfrm>
          </p:grpSpPr>
          <p:grpSp>
            <p:nvGrpSpPr>
              <p:cNvPr id="11" name="Group 77"/>
              <p:cNvGrpSpPr>
                <a:grpSpLocks/>
              </p:cNvGrpSpPr>
              <p:nvPr/>
            </p:nvGrpSpPr>
            <p:grpSpPr bwMode="auto">
              <a:xfrm>
                <a:off x="3491018" y="3888300"/>
                <a:ext cx="1472423" cy="685800"/>
                <a:chOff x="4714143" y="3769550"/>
                <a:chExt cx="1472423" cy="685800"/>
              </a:xfrm>
            </p:grpSpPr>
            <p:sp>
              <p:nvSpPr>
                <p:cNvPr id="7210" name="Rectangle 886"/>
                <p:cNvSpPr>
                  <a:spLocks noChangeArrowheads="1"/>
                </p:cNvSpPr>
                <p:nvPr/>
              </p:nvSpPr>
              <p:spPr bwMode="auto">
                <a:xfrm>
                  <a:off x="4886155" y="3798125"/>
                  <a:ext cx="1300411" cy="657225"/>
                </a:xfrm>
                <a:prstGeom prst="rect">
                  <a:avLst/>
                </a:prstGeom>
                <a:solidFill>
                  <a:srgbClr val="C0BFC0"/>
                </a:solidFill>
                <a:ln w="6">
                  <a:solidFill>
                    <a:srgbClr val="C0BFC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endParaRPr lang="en-US" sz="2000">
                    <a:latin typeface="Arial Narrow" pitchFamily="34" charset="0"/>
                  </a:endParaRPr>
                </a:p>
              </p:txBody>
            </p:sp>
            <p:sp>
              <p:nvSpPr>
                <p:cNvPr id="7211" name="Rectangle 887"/>
                <p:cNvSpPr>
                  <a:spLocks noChangeArrowheads="1"/>
                </p:cNvSpPr>
                <p:nvPr/>
              </p:nvSpPr>
              <p:spPr bwMode="auto">
                <a:xfrm>
                  <a:off x="4714143" y="3769550"/>
                  <a:ext cx="1441461" cy="657225"/>
                </a:xfrm>
                <a:prstGeom prst="rect">
                  <a:avLst/>
                </a:prstGeom>
                <a:solidFill>
                  <a:srgbClr val="FFFF99"/>
                </a:solidFill>
                <a:ln w="6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endParaRPr lang="en-US" sz="2000">
                    <a:latin typeface="Arial Narrow" pitchFamily="34" charset="0"/>
                  </a:endParaRPr>
                </a:p>
              </p:txBody>
            </p:sp>
            <p:sp>
              <p:nvSpPr>
                <p:cNvPr id="7212" name="Rectangle 951"/>
                <p:cNvSpPr>
                  <a:spLocks noChangeArrowheads="1"/>
                </p:cNvSpPr>
                <p:nvPr/>
              </p:nvSpPr>
              <p:spPr bwMode="auto">
                <a:xfrm>
                  <a:off x="4854498" y="3818763"/>
                  <a:ext cx="1177173" cy="6156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n-US" sz="2000">
                      <a:solidFill>
                        <a:srgbClr val="000000"/>
                      </a:solidFill>
                      <a:latin typeface="Arial Narrow" pitchFamily="34" charset="0"/>
                    </a:rPr>
                    <a:t>MultiCurve</a:t>
                  </a:r>
                  <a:br>
                    <a:rPr lang="en-US" sz="2000">
                      <a:solidFill>
                        <a:srgbClr val="000000"/>
                      </a:solidFill>
                      <a:latin typeface="Arial Narrow" pitchFamily="34" charset="0"/>
                    </a:rPr>
                  </a:br>
                  <a:r>
                    <a:rPr lang="en-US" sz="2000">
                      <a:solidFill>
                        <a:srgbClr val="000000"/>
                      </a:solidFill>
                      <a:latin typeface="Arial Narrow" pitchFamily="34" charset="0"/>
                    </a:rPr>
                    <a:t>Coverage</a:t>
                  </a:r>
                  <a:endParaRPr lang="en-US" sz="2000">
                    <a:latin typeface="Arial Narrow" pitchFamily="34" charset="0"/>
                  </a:endParaRPr>
                </a:p>
              </p:txBody>
            </p:sp>
          </p:grpSp>
          <p:cxnSp>
            <p:nvCxnSpPr>
              <p:cNvPr id="7209" name="Straight Arrow Connector 68"/>
              <p:cNvCxnSpPr>
                <a:cxnSpLocks noChangeShapeType="1"/>
                <a:stCxn id="7211" idx="3"/>
              </p:cNvCxnSpPr>
              <p:nvPr/>
            </p:nvCxnSpPr>
            <p:spPr bwMode="auto">
              <a:xfrm flipV="1">
                <a:off x="4932479" y="2208810"/>
                <a:ext cx="1634576" cy="200810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12" name="Group 105"/>
            <p:cNvGrpSpPr>
              <a:grpSpLocks/>
            </p:cNvGrpSpPr>
            <p:nvPr/>
          </p:nvGrpSpPr>
          <p:grpSpPr bwMode="auto">
            <a:xfrm>
              <a:off x="2690993" y="2113810"/>
              <a:ext cx="3840436" cy="1878415"/>
              <a:chOff x="2690993" y="2113810"/>
              <a:chExt cx="3840436" cy="1878415"/>
            </a:xfrm>
          </p:grpSpPr>
          <p:grpSp>
            <p:nvGrpSpPr>
              <p:cNvPr id="13" name="Group 76"/>
              <p:cNvGrpSpPr>
                <a:grpSpLocks/>
              </p:cNvGrpSpPr>
              <p:nvPr/>
            </p:nvGrpSpPr>
            <p:grpSpPr bwMode="auto">
              <a:xfrm>
                <a:off x="2690993" y="3306425"/>
                <a:ext cx="1599711" cy="685800"/>
                <a:chOff x="2916618" y="3769550"/>
                <a:chExt cx="1599711" cy="685800"/>
              </a:xfrm>
            </p:grpSpPr>
            <p:sp>
              <p:nvSpPr>
                <p:cNvPr id="7205" name="Rectangle 817"/>
                <p:cNvSpPr>
                  <a:spLocks noChangeArrowheads="1"/>
                </p:cNvSpPr>
                <p:nvPr/>
              </p:nvSpPr>
              <p:spPr bwMode="auto">
                <a:xfrm>
                  <a:off x="3123032" y="3798125"/>
                  <a:ext cx="1393297" cy="657225"/>
                </a:xfrm>
                <a:prstGeom prst="rect">
                  <a:avLst/>
                </a:prstGeom>
                <a:solidFill>
                  <a:srgbClr val="C0BFC0"/>
                </a:solidFill>
                <a:ln w="6">
                  <a:solidFill>
                    <a:srgbClr val="C0BFC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endParaRPr lang="en-US" sz="2000">
                    <a:latin typeface="Arial Narrow" pitchFamily="34" charset="0"/>
                  </a:endParaRPr>
                </a:p>
              </p:txBody>
            </p:sp>
            <p:sp>
              <p:nvSpPr>
                <p:cNvPr id="7206" name="Rectangle 818"/>
                <p:cNvSpPr>
                  <a:spLocks noChangeArrowheads="1"/>
                </p:cNvSpPr>
                <p:nvPr/>
              </p:nvSpPr>
              <p:spPr bwMode="auto">
                <a:xfrm>
                  <a:off x="2916618" y="3769550"/>
                  <a:ext cx="1568749" cy="657225"/>
                </a:xfrm>
                <a:prstGeom prst="rect">
                  <a:avLst/>
                </a:prstGeom>
                <a:solidFill>
                  <a:srgbClr val="FFFF99"/>
                </a:solidFill>
                <a:ln w="6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endParaRPr lang="en-US" sz="2000">
                    <a:latin typeface="Arial Narrow" pitchFamily="34" charset="0"/>
                  </a:endParaRPr>
                </a:p>
              </p:txBody>
            </p:sp>
            <p:sp>
              <p:nvSpPr>
                <p:cNvPr id="7207" name="Rectangle 884"/>
                <p:cNvSpPr>
                  <a:spLocks noChangeArrowheads="1"/>
                </p:cNvSpPr>
                <p:nvPr/>
              </p:nvSpPr>
              <p:spPr bwMode="auto">
                <a:xfrm>
                  <a:off x="3024777" y="3818763"/>
                  <a:ext cx="1367240" cy="6156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n-US" sz="2000">
                      <a:solidFill>
                        <a:srgbClr val="000000"/>
                      </a:solidFill>
                      <a:latin typeface="Arial Narrow" pitchFamily="34" charset="0"/>
                    </a:rPr>
                    <a:t>MultiSurface</a:t>
                  </a:r>
                  <a:br>
                    <a:rPr lang="en-US" sz="2000">
                      <a:solidFill>
                        <a:srgbClr val="000000"/>
                      </a:solidFill>
                      <a:latin typeface="Arial Narrow" pitchFamily="34" charset="0"/>
                    </a:rPr>
                  </a:br>
                  <a:r>
                    <a:rPr lang="en-US" sz="2000">
                      <a:solidFill>
                        <a:srgbClr val="000000"/>
                      </a:solidFill>
                      <a:latin typeface="Arial Narrow" pitchFamily="34" charset="0"/>
                    </a:rPr>
                    <a:t>Coverage</a:t>
                  </a:r>
                  <a:endParaRPr lang="en-US" sz="2000">
                    <a:latin typeface="Arial Narrow" pitchFamily="34" charset="0"/>
                  </a:endParaRPr>
                </a:p>
              </p:txBody>
            </p:sp>
          </p:grpSp>
          <p:cxnSp>
            <p:nvCxnSpPr>
              <p:cNvPr id="7204" name="Straight Arrow Connector 72"/>
              <p:cNvCxnSpPr>
                <a:cxnSpLocks noChangeShapeType="1"/>
                <a:stCxn id="7206" idx="3"/>
              </p:cNvCxnSpPr>
              <p:nvPr/>
            </p:nvCxnSpPr>
            <p:spPr bwMode="auto">
              <a:xfrm flipV="1">
                <a:off x="4259742" y="2113810"/>
                <a:ext cx="2271687" cy="152122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</p:grpSp>
      <p:pic>
        <p:nvPicPr>
          <p:cNvPr id="7177" name="Picture 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9055" b="29874"/>
          <a:stretch>
            <a:fillRect/>
          </a:stretch>
        </p:blipFill>
        <p:spPr bwMode="auto">
          <a:xfrm>
            <a:off x="4188827" y="5768698"/>
            <a:ext cx="1457130" cy="1089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 89"/>
          <p:cNvGrpSpPr>
            <a:grpSpLocks/>
          </p:cNvGrpSpPr>
          <p:nvPr/>
        </p:nvGrpSpPr>
        <p:grpSpPr bwMode="auto">
          <a:xfrm>
            <a:off x="5495925" y="4070350"/>
            <a:ext cx="1620838" cy="700088"/>
            <a:chOff x="6436591" y="3902075"/>
            <a:chExt cx="1756345" cy="699754"/>
          </a:xfrm>
        </p:grpSpPr>
        <p:sp>
          <p:nvSpPr>
            <p:cNvPr id="7197" name="Rectangle 1156"/>
            <p:cNvSpPr>
              <a:spLocks noChangeArrowheads="1"/>
            </p:cNvSpPr>
            <p:nvPr/>
          </p:nvSpPr>
          <p:spPr bwMode="auto">
            <a:xfrm>
              <a:off x="6479433" y="3930650"/>
              <a:ext cx="1713503" cy="657225"/>
            </a:xfrm>
            <a:prstGeom prst="rect">
              <a:avLst/>
            </a:prstGeom>
            <a:solidFill>
              <a:srgbClr val="C0BFC0"/>
            </a:solidFill>
            <a:ln w="6">
              <a:solidFill>
                <a:srgbClr val="C0BFC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endParaRPr lang="en-US" sz="2000">
                <a:latin typeface="Arial Narrow" pitchFamily="34" charset="0"/>
              </a:endParaRPr>
            </a:p>
          </p:txBody>
        </p:sp>
        <p:sp>
          <p:nvSpPr>
            <p:cNvPr id="7198" name="Rectangle 1157"/>
            <p:cNvSpPr>
              <a:spLocks noChangeArrowheads="1"/>
            </p:cNvSpPr>
            <p:nvPr/>
          </p:nvSpPr>
          <p:spPr bwMode="auto">
            <a:xfrm>
              <a:off x="6436591" y="3902075"/>
              <a:ext cx="1713503" cy="657225"/>
            </a:xfrm>
            <a:prstGeom prst="rect">
              <a:avLst/>
            </a:prstGeom>
            <a:solidFill>
              <a:srgbClr val="92D050"/>
            </a:solidFill>
            <a:ln w="6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endParaRPr lang="en-US" sz="2000">
                <a:latin typeface="Arial Narrow" pitchFamily="34" charset="0"/>
              </a:endParaRPr>
            </a:p>
          </p:txBody>
        </p:sp>
        <p:sp>
          <p:nvSpPr>
            <p:cNvPr id="7199" name="Rectangle 1223"/>
            <p:cNvSpPr>
              <a:spLocks noChangeArrowheads="1"/>
            </p:cNvSpPr>
            <p:nvPr/>
          </p:nvSpPr>
          <p:spPr bwMode="auto">
            <a:xfrm>
              <a:off x="6527723" y="3986212"/>
              <a:ext cx="1557836" cy="615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Arial Narrow" pitchFamily="34" charset="0"/>
                </a:rPr>
                <a:t>Referenceable</a:t>
              </a:r>
              <a:br>
                <a:rPr lang="en-US" sz="2000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sz="2000">
                  <a:solidFill>
                    <a:srgbClr val="000000"/>
                  </a:solidFill>
                  <a:latin typeface="Arial Narrow" pitchFamily="34" charset="0"/>
                </a:rPr>
                <a:t>GridCoverage</a:t>
              </a:r>
              <a:endParaRPr lang="en-US" sz="2000">
                <a:latin typeface="Arial Narrow" pitchFamily="34" charset="0"/>
              </a:endParaRPr>
            </a:p>
          </p:txBody>
        </p:sp>
      </p:grpSp>
      <p:cxnSp>
        <p:nvCxnSpPr>
          <p:cNvPr id="7180" name="Straight Arrow Connector 94"/>
          <p:cNvCxnSpPr>
            <a:cxnSpLocks noChangeShapeType="1"/>
            <a:stCxn id="7198" idx="0"/>
          </p:cNvCxnSpPr>
          <p:nvPr/>
        </p:nvCxnSpPr>
        <p:spPr bwMode="auto">
          <a:xfrm rot="16200000" flipV="1">
            <a:off x="5462587" y="3246438"/>
            <a:ext cx="1450975" cy="1968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grpSp>
        <p:nvGrpSpPr>
          <p:cNvPr id="15" name="Group 110"/>
          <p:cNvGrpSpPr>
            <a:grpSpLocks/>
          </p:cNvGrpSpPr>
          <p:nvPr/>
        </p:nvGrpSpPr>
        <p:grpSpPr bwMode="auto">
          <a:xfrm>
            <a:off x="6276975" y="2592388"/>
            <a:ext cx="1655763" cy="1558925"/>
            <a:chOff x="7694993" y="2264079"/>
            <a:chExt cx="1795082" cy="1558621"/>
          </a:xfrm>
        </p:grpSpPr>
        <p:cxnSp>
          <p:nvCxnSpPr>
            <p:cNvPr id="7192" name="Straight Arrow Connector 96"/>
            <p:cNvCxnSpPr>
              <a:cxnSpLocks noChangeShapeType="1"/>
              <a:stCxn id="7195" idx="0"/>
            </p:cNvCxnSpPr>
            <p:nvPr/>
          </p:nvCxnSpPr>
          <p:spPr bwMode="auto">
            <a:xfrm rot="16200000" flipV="1">
              <a:off x="7725598" y="2233474"/>
              <a:ext cx="872821" cy="93403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grpSp>
          <p:nvGrpSpPr>
            <p:cNvPr id="16" name="Group 88"/>
            <p:cNvGrpSpPr>
              <a:grpSpLocks/>
            </p:cNvGrpSpPr>
            <p:nvPr/>
          </p:nvGrpSpPr>
          <p:grpSpPr bwMode="auto">
            <a:xfrm>
              <a:off x="7793776" y="3136900"/>
              <a:ext cx="1696299" cy="685800"/>
              <a:chOff x="7793776" y="3136900"/>
              <a:chExt cx="1696299" cy="685800"/>
            </a:xfrm>
          </p:grpSpPr>
          <p:sp>
            <p:nvSpPr>
              <p:cNvPr id="7194" name="Rectangle 1086"/>
              <p:cNvSpPr>
                <a:spLocks noChangeArrowheads="1"/>
              </p:cNvSpPr>
              <p:nvPr/>
            </p:nvSpPr>
            <p:spPr bwMode="auto">
              <a:xfrm>
                <a:off x="7824743" y="3165475"/>
                <a:ext cx="1665332" cy="657225"/>
              </a:xfrm>
              <a:prstGeom prst="rect">
                <a:avLst/>
              </a:prstGeom>
              <a:solidFill>
                <a:srgbClr val="C0BFC0"/>
              </a:solidFill>
              <a:ln w="6">
                <a:solidFill>
                  <a:srgbClr val="C0BFC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 sz="2000">
                  <a:latin typeface="Arial Narrow" pitchFamily="34" charset="0"/>
                </a:endParaRPr>
              </a:p>
            </p:txBody>
          </p:sp>
          <p:sp>
            <p:nvSpPr>
              <p:cNvPr id="7195" name="Rectangle 1087"/>
              <p:cNvSpPr>
                <a:spLocks noChangeArrowheads="1"/>
              </p:cNvSpPr>
              <p:nvPr/>
            </p:nvSpPr>
            <p:spPr bwMode="auto">
              <a:xfrm>
                <a:off x="7793776" y="3136900"/>
                <a:ext cx="1670493" cy="657225"/>
              </a:xfrm>
              <a:prstGeom prst="rect">
                <a:avLst/>
              </a:prstGeom>
              <a:solidFill>
                <a:srgbClr val="92D050"/>
              </a:solidFill>
              <a:ln w="6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 sz="2000">
                  <a:latin typeface="Arial Narrow" pitchFamily="34" charset="0"/>
                </a:endParaRPr>
              </a:p>
            </p:txBody>
          </p:sp>
          <p:sp>
            <p:nvSpPr>
              <p:cNvPr id="7196" name="Rectangle 1154"/>
              <p:cNvSpPr>
                <a:spLocks noChangeArrowheads="1"/>
              </p:cNvSpPr>
              <p:nvPr/>
            </p:nvSpPr>
            <p:spPr bwMode="auto">
              <a:xfrm>
                <a:off x="7844735" y="3187695"/>
                <a:ext cx="1507171" cy="6155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2000">
                    <a:solidFill>
                      <a:srgbClr val="000000"/>
                    </a:solidFill>
                    <a:latin typeface="Arial Narrow" pitchFamily="34" charset="0"/>
                  </a:rPr>
                  <a:t>Rectified</a:t>
                </a:r>
                <a:br>
                  <a:rPr lang="en-US" sz="2000">
                    <a:solidFill>
                      <a:srgbClr val="000000"/>
                    </a:solidFill>
                    <a:latin typeface="Arial Narrow" pitchFamily="34" charset="0"/>
                  </a:rPr>
                </a:br>
                <a:r>
                  <a:rPr lang="en-US" sz="2000">
                    <a:solidFill>
                      <a:srgbClr val="000000"/>
                    </a:solidFill>
                    <a:latin typeface="Arial Narrow" pitchFamily="34" charset="0"/>
                  </a:rPr>
                  <a:t>GridCoverage</a:t>
                </a:r>
                <a:endParaRPr lang="en-US" sz="2000">
                  <a:latin typeface="Arial Narrow" pitchFamily="34" charset="0"/>
                </a:endParaRPr>
              </a:p>
            </p:txBody>
          </p:sp>
        </p:grpSp>
      </p:grpSp>
      <p:pic>
        <p:nvPicPr>
          <p:cNvPr id="7182" name="Picture 2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51004" y="5081814"/>
            <a:ext cx="2001837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Group 108"/>
          <p:cNvGrpSpPr>
            <a:grpSpLocks/>
          </p:cNvGrpSpPr>
          <p:nvPr/>
        </p:nvGrpSpPr>
        <p:grpSpPr bwMode="auto">
          <a:xfrm>
            <a:off x="6472238" y="2565400"/>
            <a:ext cx="2198687" cy="1012825"/>
            <a:chOff x="4856182" y="3749943"/>
            <a:chExt cx="2385350" cy="1012557"/>
          </a:xfrm>
        </p:grpSpPr>
        <p:grpSp>
          <p:nvGrpSpPr>
            <p:cNvPr id="18" name="Group 90"/>
            <p:cNvGrpSpPr>
              <a:grpSpLocks/>
            </p:cNvGrpSpPr>
            <p:nvPr/>
          </p:nvGrpSpPr>
          <p:grpSpPr bwMode="auto">
            <a:xfrm>
              <a:off x="6037263" y="4076700"/>
              <a:ext cx="1204269" cy="685800"/>
              <a:chOff x="6037263" y="4076700"/>
              <a:chExt cx="1204269" cy="685800"/>
            </a:xfrm>
          </p:grpSpPr>
          <p:sp>
            <p:nvSpPr>
              <p:cNvPr id="7189" name="Rectangle 1295"/>
              <p:cNvSpPr>
                <a:spLocks noChangeArrowheads="1"/>
              </p:cNvSpPr>
              <p:nvPr/>
            </p:nvSpPr>
            <p:spPr bwMode="auto">
              <a:xfrm>
                <a:off x="6219624" y="4105275"/>
                <a:ext cx="1021908" cy="657225"/>
              </a:xfrm>
              <a:prstGeom prst="rect">
                <a:avLst/>
              </a:prstGeom>
              <a:solidFill>
                <a:srgbClr val="C0BFC0"/>
              </a:solidFill>
              <a:ln w="6">
                <a:solidFill>
                  <a:srgbClr val="C0BFC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 sz="2000">
                  <a:latin typeface="Arial Narrow" pitchFamily="34" charset="0"/>
                </a:endParaRPr>
              </a:p>
            </p:txBody>
          </p:sp>
          <p:sp>
            <p:nvSpPr>
              <p:cNvPr id="7190" name="Rectangle 1296"/>
              <p:cNvSpPr>
                <a:spLocks noChangeArrowheads="1"/>
              </p:cNvSpPr>
              <p:nvPr/>
            </p:nvSpPr>
            <p:spPr bwMode="auto">
              <a:xfrm>
                <a:off x="6037263" y="4076700"/>
                <a:ext cx="1173302" cy="657225"/>
              </a:xfrm>
              <a:prstGeom prst="rect">
                <a:avLst/>
              </a:prstGeom>
              <a:solidFill>
                <a:srgbClr val="92D050"/>
              </a:solidFill>
              <a:ln w="6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 sz="2000">
                  <a:latin typeface="Arial Narrow" pitchFamily="34" charset="0"/>
                </a:endParaRPr>
              </a:p>
            </p:txBody>
          </p:sp>
          <p:sp>
            <p:nvSpPr>
              <p:cNvPr id="7191" name="Rectangle 1346"/>
              <p:cNvSpPr>
                <a:spLocks noChangeArrowheads="1"/>
              </p:cNvSpPr>
              <p:nvPr/>
            </p:nvSpPr>
            <p:spPr bwMode="auto">
              <a:xfrm>
                <a:off x="6128379" y="4116388"/>
                <a:ext cx="1039727" cy="6155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2000">
                    <a:solidFill>
                      <a:srgbClr val="000000"/>
                    </a:solidFill>
                    <a:latin typeface="Arial Narrow" pitchFamily="34" charset="0"/>
                  </a:rPr>
                  <a:t>Grid</a:t>
                </a:r>
                <a:br>
                  <a:rPr lang="en-US" sz="2000">
                    <a:solidFill>
                      <a:srgbClr val="000000"/>
                    </a:solidFill>
                    <a:latin typeface="Arial Narrow" pitchFamily="34" charset="0"/>
                  </a:rPr>
                </a:br>
                <a:r>
                  <a:rPr lang="en-US" sz="2000">
                    <a:solidFill>
                      <a:srgbClr val="000000"/>
                    </a:solidFill>
                    <a:latin typeface="Arial Narrow" pitchFamily="34" charset="0"/>
                  </a:rPr>
                  <a:t>Coverage</a:t>
                </a:r>
              </a:p>
            </p:txBody>
          </p:sp>
        </p:grpSp>
        <p:cxnSp>
          <p:nvCxnSpPr>
            <p:cNvPr id="7188" name="Straight Arrow Connector 92"/>
            <p:cNvCxnSpPr>
              <a:cxnSpLocks noChangeShapeType="1"/>
              <a:stCxn id="7190" idx="1"/>
            </p:cNvCxnSpPr>
            <p:nvPr/>
          </p:nvCxnSpPr>
          <p:spPr bwMode="auto">
            <a:xfrm rot="10800000">
              <a:off x="4856182" y="3749943"/>
              <a:ext cx="1181082" cy="65537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pic>
        <p:nvPicPr>
          <p:cNvPr id="7184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99452" y="6327089"/>
            <a:ext cx="1792288" cy="238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5370513" y="2840038"/>
            <a:ext cx="3578225" cy="1981200"/>
          </a:xfrm>
          <a:prstGeom prst="rect">
            <a:avLst/>
          </a:prstGeom>
          <a:solidFill>
            <a:srgbClr val="92D050">
              <a:alpha val="69803"/>
            </a:srgbClr>
          </a:solidFill>
          <a:ln w="6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buFont typeface="Times New Roman" pitchFamily="18" charset="0"/>
              <a:buNone/>
            </a:pPr>
            <a:endParaRPr lang="de-DE" sz="2800">
              <a:latin typeface="Arial Narrow" pitchFamily="34" charset="0"/>
            </a:endParaRPr>
          </a:p>
          <a:p>
            <a:pPr algn="ctr">
              <a:buFont typeface="Times New Roman" pitchFamily="18" charset="0"/>
              <a:buNone/>
            </a:pPr>
            <a:r>
              <a:rPr lang="de-DE" sz="2800">
                <a:solidFill>
                  <a:srgbClr val="C00000"/>
                </a:solidFill>
                <a:latin typeface="Arial Narrow" pitchFamily="34" charset="0"/>
              </a:rPr>
              <a:t>CIS 1.1</a:t>
            </a:r>
            <a:br>
              <a:rPr lang="de-DE" sz="2800">
                <a:solidFill>
                  <a:srgbClr val="C00000"/>
                </a:solidFill>
                <a:latin typeface="Arial Narrow" pitchFamily="34" charset="0"/>
              </a:rPr>
            </a:br>
            <a:r>
              <a:rPr lang="de-DE" sz="2800">
                <a:solidFill>
                  <a:srgbClr val="C00000"/>
                </a:solidFill>
                <a:latin typeface="Arial Narrow" pitchFamily="34" charset="0"/>
              </a:rPr>
              <a:t>General Grid Coverage</a:t>
            </a:r>
            <a:endParaRPr lang="en-US" sz="2800">
              <a:solidFill>
                <a:srgbClr val="C00000"/>
              </a:solidFill>
              <a:latin typeface="Arial Narrow" pitchFamily="34" charset="0"/>
            </a:endParaRPr>
          </a:p>
        </p:txBody>
      </p:sp>
      <p:sp>
        <p:nvSpPr>
          <p:cNvPr id="63" name="Down Arrow Callout 62"/>
          <p:cNvSpPr/>
          <p:nvPr/>
        </p:nvSpPr>
        <p:spPr bwMode="auto">
          <a:xfrm rot="1208583">
            <a:off x="7332956" y="1704512"/>
            <a:ext cx="1544714" cy="985422"/>
          </a:xfrm>
          <a:prstGeom prst="downArrowCallou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de-DE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</a:rPr>
              <a:t>„datacubes“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 Narrow" pitchFamily="34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Coverage Definition</a:t>
            </a:r>
            <a:endParaRPr lang="en-US" smtClean="0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06363" y="1119188"/>
            <a:ext cx="7521575" cy="5237162"/>
            <a:chOff x="434975" y="1225550"/>
            <a:chExt cx="7521575" cy="5237163"/>
          </a:xfrm>
        </p:grpSpPr>
        <p:sp>
          <p:nvSpPr>
            <p:cNvPr id="11275" name="Rectangle 8"/>
            <p:cNvSpPr>
              <a:spLocks noChangeArrowheads="1"/>
            </p:cNvSpPr>
            <p:nvPr/>
          </p:nvSpPr>
          <p:spPr bwMode="auto">
            <a:xfrm>
              <a:off x="2519363" y="3398838"/>
              <a:ext cx="3689350" cy="714375"/>
            </a:xfrm>
            <a:prstGeom prst="rect">
              <a:avLst/>
            </a:prstGeom>
            <a:solidFill>
              <a:srgbClr val="C0BFC0"/>
            </a:solidFill>
            <a:ln w="10">
              <a:solidFill>
                <a:srgbClr val="C0BFC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en-US"/>
            </a:p>
          </p:txBody>
        </p:sp>
        <p:sp>
          <p:nvSpPr>
            <p:cNvPr id="11276" name="Rectangle 9"/>
            <p:cNvSpPr>
              <a:spLocks noChangeArrowheads="1"/>
            </p:cNvSpPr>
            <p:nvPr/>
          </p:nvSpPr>
          <p:spPr bwMode="auto">
            <a:xfrm>
              <a:off x="2474913" y="3349625"/>
              <a:ext cx="3689350" cy="714375"/>
            </a:xfrm>
            <a:prstGeom prst="rect">
              <a:avLst/>
            </a:prstGeom>
            <a:solidFill>
              <a:srgbClr val="FCF2E3"/>
            </a:solidFill>
            <a:ln w="1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en-US"/>
            </a:p>
          </p:txBody>
        </p:sp>
        <p:sp>
          <p:nvSpPr>
            <p:cNvPr id="11277" name="Rectangle 74"/>
            <p:cNvSpPr>
              <a:spLocks noChangeArrowheads="1"/>
            </p:cNvSpPr>
            <p:nvPr/>
          </p:nvSpPr>
          <p:spPr bwMode="auto">
            <a:xfrm>
              <a:off x="3794125" y="3448050"/>
              <a:ext cx="1169231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300">
                  <a:solidFill>
                    <a:srgbClr val="000000"/>
                  </a:solidFill>
                  <a:latin typeface="Arial" pitchFamily="34" charset="0"/>
                </a:rPr>
                <a:t>«Feature Type»</a:t>
              </a:r>
              <a:endParaRPr 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11278" name="Rectangle 75"/>
            <p:cNvSpPr>
              <a:spLocks noChangeArrowheads="1"/>
            </p:cNvSpPr>
            <p:nvPr/>
          </p:nvSpPr>
          <p:spPr bwMode="auto">
            <a:xfrm>
              <a:off x="3971925" y="3659188"/>
              <a:ext cx="666750" cy="195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300" b="1" i="1">
                  <a:solidFill>
                    <a:srgbClr val="000000"/>
                  </a:solidFill>
                  <a:latin typeface="Arial" pitchFamily="34" charset="0"/>
                </a:rPr>
                <a:t>Coverage</a:t>
              </a:r>
              <a:endParaRPr 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11279" name="Line 76"/>
            <p:cNvSpPr>
              <a:spLocks noChangeShapeType="1"/>
            </p:cNvSpPr>
            <p:nvPr/>
          </p:nvSpPr>
          <p:spPr bwMode="auto">
            <a:xfrm>
              <a:off x="2474913" y="3951288"/>
              <a:ext cx="3689350" cy="1588"/>
            </a:xfrm>
            <a:prstGeom prst="line">
              <a:avLst/>
            </a:prstGeom>
            <a:noFill/>
            <a:ln w="1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80" name="Rectangle 77"/>
            <p:cNvSpPr>
              <a:spLocks noChangeArrowheads="1"/>
            </p:cNvSpPr>
            <p:nvPr/>
          </p:nvSpPr>
          <p:spPr bwMode="auto">
            <a:xfrm>
              <a:off x="3305175" y="1936750"/>
              <a:ext cx="2089150" cy="730250"/>
            </a:xfrm>
            <a:prstGeom prst="rect">
              <a:avLst/>
            </a:prstGeom>
            <a:solidFill>
              <a:srgbClr val="C0BFC0"/>
            </a:solidFill>
            <a:ln w="10">
              <a:solidFill>
                <a:srgbClr val="C0BFC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en-US"/>
            </a:p>
          </p:txBody>
        </p:sp>
        <p:sp>
          <p:nvSpPr>
            <p:cNvPr id="11281" name="Rectangle 78"/>
            <p:cNvSpPr>
              <a:spLocks noChangeArrowheads="1"/>
            </p:cNvSpPr>
            <p:nvPr/>
          </p:nvSpPr>
          <p:spPr bwMode="auto">
            <a:xfrm>
              <a:off x="3260725" y="1887538"/>
              <a:ext cx="2089150" cy="731838"/>
            </a:xfrm>
            <a:prstGeom prst="rect">
              <a:avLst/>
            </a:prstGeom>
            <a:solidFill>
              <a:srgbClr val="FCF2E3"/>
            </a:solidFill>
            <a:ln w="1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en-US"/>
            </a:p>
          </p:txBody>
        </p:sp>
        <p:sp>
          <p:nvSpPr>
            <p:cNvPr id="11282" name="Rectangle 143"/>
            <p:cNvSpPr>
              <a:spLocks noChangeArrowheads="1"/>
            </p:cNvSpPr>
            <p:nvPr/>
          </p:nvSpPr>
          <p:spPr bwMode="auto">
            <a:xfrm>
              <a:off x="3779838" y="1985963"/>
              <a:ext cx="1169231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300">
                  <a:solidFill>
                    <a:srgbClr val="000000"/>
                  </a:solidFill>
                  <a:latin typeface="Arial" pitchFamily="34" charset="0"/>
                </a:rPr>
                <a:t>«Feature Type»</a:t>
              </a:r>
              <a:endParaRPr 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11283" name="Rectangle 144"/>
            <p:cNvSpPr>
              <a:spLocks noChangeArrowheads="1"/>
            </p:cNvSpPr>
            <p:nvPr/>
          </p:nvSpPr>
          <p:spPr bwMode="auto">
            <a:xfrm>
              <a:off x="3824288" y="2197100"/>
              <a:ext cx="919163" cy="195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300" b="1" i="1">
                  <a:solidFill>
                    <a:srgbClr val="000000"/>
                  </a:solidFill>
                  <a:latin typeface="Arial" pitchFamily="34" charset="0"/>
                </a:rPr>
                <a:t>GML::Feature</a:t>
              </a:r>
              <a:endParaRPr 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11284" name="Line 145"/>
            <p:cNvSpPr>
              <a:spLocks noChangeShapeType="1"/>
            </p:cNvSpPr>
            <p:nvPr/>
          </p:nvSpPr>
          <p:spPr bwMode="auto">
            <a:xfrm>
              <a:off x="3260725" y="2489200"/>
              <a:ext cx="2089150" cy="1588"/>
            </a:xfrm>
            <a:prstGeom prst="line">
              <a:avLst/>
            </a:prstGeom>
            <a:noFill/>
            <a:ln w="1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85" name="Rectangle 146"/>
            <p:cNvSpPr>
              <a:spLocks noChangeArrowheads="1"/>
            </p:cNvSpPr>
            <p:nvPr/>
          </p:nvSpPr>
          <p:spPr bwMode="auto">
            <a:xfrm>
              <a:off x="682625" y="5006975"/>
              <a:ext cx="1792288" cy="779463"/>
            </a:xfrm>
            <a:prstGeom prst="rect">
              <a:avLst/>
            </a:prstGeom>
            <a:solidFill>
              <a:srgbClr val="C0BFC0"/>
            </a:solidFill>
            <a:ln w="10">
              <a:solidFill>
                <a:srgbClr val="C0BFC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en-US"/>
            </a:p>
          </p:txBody>
        </p:sp>
        <p:sp>
          <p:nvSpPr>
            <p:cNvPr id="11286" name="Rectangle 147"/>
            <p:cNvSpPr>
              <a:spLocks noChangeArrowheads="1"/>
            </p:cNvSpPr>
            <p:nvPr/>
          </p:nvSpPr>
          <p:spPr bwMode="auto">
            <a:xfrm>
              <a:off x="638175" y="4957763"/>
              <a:ext cx="1792288" cy="781050"/>
            </a:xfrm>
            <a:prstGeom prst="rect">
              <a:avLst/>
            </a:prstGeom>
            <a:solidFill>
              <a:srgbClr val="FCF2E3"/>
            </a:solidFill>
            <a:ln w="1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en-US"/>
            </a:p>
          </p:txBody>
        </p:sp>
        <p:sp>
          <p:nvSpPr>
            <p:cNvPr id="11287" name="Rectangle 207"/>
            <p:cNvSpPr>
              <a:spLocks noChangeArrowheads="1"/>
            </p:cNvSpPr>
            <p:nvPr/>
          </p:nvSpPr>
          <p:spPr bwMode="auto">
            <a:xfrm>
              <a:off x="1059750" y="5056188"/>
              <a:ext cx="94481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300">
                  <a:solidFill>
                    <a:srgbClr val="000000"/>
                  </a:solidFill>
                  <a:latin typeface="Arial" pitchFamily="34" charset="0"/>
                </a:rPr>
                <a:t>«Data Type»</a:t>
              </a:r>
              <a:endParaRPr 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11288" name="Rectangle 208"/>
            <p:cNvSpPr>
              <a:spLocks noChangeArrowheads="1"/>
            </p:cNvSpPr>
            <p:nvPr/>
          </p:nvSpPr>
          <p:spPr bwMode="auto">
            <a:xfrm>
              <a:off x="1112598" y="5267325"/>
              <a:ext cx="872034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300" b="1">
                  <a:solidFill>
                    <a:srgbClr val="000000"/>
                  </a:solidFill>
                  <a:latin typeface="Arial" pitchFamily="34" charset="0"/>
                </a:rPr>
                <a:t>DomainSet</a:t>
              </a:r>
              <a:endParaRPr 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11289" name="Line 209"/>
            <p:cNvSpPr>
              <a:spLocks noChangeShapeType="1"/>
            </p:cNvSpPr>
            <p:nvPr/>
          </p:nvSpPr>
          <p:spPr bwMode="auto">
            <a:xfrm>
              <a:off x="638175" y="5559425"/>
              <a:ext cx="1792288" cy="1588"/>
            </a:xfrm>
            <a:prstGeom prst="line">
              <a:avLst/>
            </a:prstGeom>
            <a:noFill/>
            <a:ln w="1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90" name="Rectangle 210"/>
            <p:cNvSpPr>
              <a:spLocks noChangeArrowheads="1"/>
            </p:cNvSpPr>
            <p:nvPr/>
          </p:nvSpPr>
          <p:spPr bwMode="auto">
            <a:xfrm>
              <a:off x="6283325" y="5006975"/>
              <a:ext cx="1673225" cy="763588"/>
            </a:xfrm>
            <a:prstGeom prst="rect">
              <a:avLst/>
            </a:prstGeom>
            <a:solidFill>
              <a:srgbClr val="C0BFC0"/>
            </a:solidFill>
            <a:ln w="10">
              <a:solidFill>
                <a:srgbClr val="C0BFC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en-US"/>
            </a:p>
          </p:txBody>
        </p:sp>
        <p:sp>
          <p:nvSpPr>
            <p:cNvPr id="11291" name="Rectangle 211"/>
            <p:cNvSpPr>
              <a:spLocks noChangeArrowheads="1"/>
            </p:cNvSpPr>
            <p:nvPr/>
          </p:nvSpPr>
          <p:spPr bwMode="auto">
            <a:xfrm>
              <a:off x="6238875" y="4957763"/>
              <a:ext cx="1673225" cy="763588"/>
            </a:xfrm>
            <a:prstGeom prst="rect">
              <a:avLst/>
            </a:prstGeom>
            <a:solidFill>
              <a:srgbClr val="FCF2E3"/>
            </a:solidFill>
            <a:ln w="1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en-US"/>
            </a:p>
          </p:txBody>
        </p:sp>
        <p:sp>
          <p:nvSpPr>
            <p:cNvPr id="11292" name="Rectangle 266"/>
            <p:cNvSpPr>
              <a:spLocks noChangeArrowheads="1"/>
            </p:cNvSpPr>
            <p:nvPr/>
          </p:nvSpPr>
          <p:spPr bwMode="auto">
            <a:xfrm>
              <a:off x="6609003" y="5056188"/>
              <a:ext cx="94481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300">
                  <a:solidFill>
                    <a:srgbClr val="000000"/>
                  </a:solidFill>
                  <a:latin typeface="Arial" pitchFamily="34" charset="0"/>
                </a:rPr>
                <a:t>«Data Type»</a:t>
              </a:r>
              <a:endParaRPr 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11293" name="Rectangle 267"/>
            <p:cNvSpPr>
              <a:spLocks noChangeArrowheads="1"/>
            </p:cNvSpPr>
            <p:nvPr/>
          </p:nvSpPr>
          <p:spPr bwMode="auto">
            <a:xfrm>
              <a:off x="6688545" y="5267325"/>
              <a:ext cx="771045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300" b="1">
                  <a:solidFill>
                    <a:srgbClr val="000000"/>
                  </a:solidFill>
                  <a:latin typeface="Arial" pitchFamily="34" charset="0"/>
                </a:rPr>
                <a:t>RangeSet</a:t>
              </a:r>
              <a:endParaRPr 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11294" name="Line 268"/>
            <p:cNvSpPr>
              <a:spLocks noChangeShapeType="1"/>
            </p:cNvSpPr>
            <p:nvPr/>
          </p:nvSpPr>
          <p:spPr bwMode="auto">
            <a:xfrm>
              <a:off x="6238875" y="5559425"/>
              <a:ext cx="1673225" cy="1588"/>
            </a:xfrm>
            <a:prstGeom prst="line">
              <a:avLst/>
            </a:prstGeom>
            <a:noFill/>
            <a:ln w="1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95" name="Rectangle 269"/>
            <p:cNvSpPr>
              <a:spLocks noChangeArrowheads="1"/>
            </p:cNvSpPr>
            <p:nvPr/>
          </p:nvSpPr>
          <p:spPr bwMode="auto">
            <a:xfrm>
              <a:off x="3275013" y="5006975"/>
              <a:ext cx="2292350" cy="812800"/>
            </a:xfrm>
            <a:prstGeom prst="rect">
              <a:avLst/>
            </a:prstGeom>
            <a:solidFill>
              <a:srgbClr val="C0BFC0"/>
            </a:solidFill>
            <a:ln w="10">
              <a:solidFill>
                <a:srgbClr val="C0BFC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en-US"/>
            </a:p>
          </p:txBody>
        </p:sp>
        <p:sp>
          <p:nvSpPr>
            <p:cNvPr id="11296" name="Rectangle 270"/>
            <p:cNvSpPr>
              <a:spLocks noChangeArrowheads="1"/>
            </p:cNvSpPr>
            <p:nvPr/>
          </p:nvSpPr>
          <p:spPr bwMode="auto">
            <a:xfrm>
              <a:off x="3230563" y="4957763"/>
              <a:ext cx="2290763" cy="812800"/>
            </a:xfrm>
            <a:prstGeom prst="rect">
              <a:avLst/>
            </a:prstGeom>
            <a:solidFill>
              <a:srgbClr val="FCF2E3"/>
            </a:solidFill>
            <a:ln w="1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en-US"/>
            </a:p>
          </p:txBody>
        </p:sp>
        <p:sp>
          <p:nvSpPr>
            <p:cNvPr id="11297" name="Rectangle 335"/>
            <p:cNvSpPr>
              <a:spLocks noChangeArrowheads="1"/>
            </p:cNvSpPr>
            <p:nvPr/>
          </p:nvSpPr>
          <p:spPr bwMode="auto">
            <a:xfrm>
              <a:off x="3856691" y="5056188"/>
              <a:ext cx="94481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300">
                  <a:solidFill>
                    <a:srgbClr val="000000"/>
                  </a:solidFill>
                  <a:latin typeface="Arial" pitchFamily="34" charset="0"/>
                </a:rPr>
                <a:t>«Data Type»</a:t>
              </a:r>
              <a:endParaRPr 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11298" name="Rectangle 336"/>
            <p:cNvSpPr>
              <a:spLocks noChangeArrowheads="1"/>
            </p:cNvSpPr>
            <p:nvPr/>
          </p:nvSpPr>
          <p:spPr bwMode="auto">
            <a:xfrm>
              <a:off x="3282950" y="5267325"/>
              <a:ext cx="1808163" cy="195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300" b="1">
                  <a:solidFill>
                    <a:srgbClr val="000000"/>
                  </a:solidFill>
                  <a:latin typeface="Arial" pitchFamily="34" charset="0"/>
                </a:rPr>
                <a:t>SWE Common::DataRecord</a:t>
              </a:r>
              <a:endParaRPr 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11299" name="Line 337"/>
            <p:cNvSpPr>
              <a:spLocks noChangeShapeType="1"/>
            </p:cNvSpPr>
            <p:nvPr/>
          </p:nvSpPr>
          <p:spPr bwMode="auto">
            <a:xfrm>
              <a:off x="3230563" y="5559425"/>
              <a:ext cx="2279650" cy="0"/>
            </a:xfrm>
            <a:prstGeom prst="line">
              <a:avLst/>
            </a:prstGeom>
            <a:noFill/>
            <a:ln w="1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00" name="Line 338"/>
            <p:cNvSpPr>
              <a:spLocks noChangeShapeType="1"/>
            </p:cNvSpPr>
            <p:nvPr/>
          </p:nvSpPr>
          <p:spPr bwMode="auto">
            <a:xfrm flipV="1">
              <a:off x="4313238" y="2635250"/>
              <a:ext cx="1588" cy="714375"/>
            </a:xfrm>
            <a:prstGeom prst="line">
              <a:avLst/>
            </a:prstGeom>
            <a:noFill/>
            <a:ln w="10" cap="rnd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01" name="Freeform 339"/>
            <p:cNvSpPr>
              <a:spLocks/>
            </p:cNvSpPr>
            <p:nvPr/>
          </p:nvSpPr>
          <p:spPr bwMode="auto">
            <a:xfrm>
              <a:off x="4224338" y="2635250"/>
              <a:ext cx="177800" cy="260350"/>
            </a:xfrm>
            <a:custGeom>
              <a:avLst/>
              <a:gdLst>
                <a:gd name="T0" fmla="*/ 2147483647 w 112"/>
                <a:gd name="T1" fmla="*/ 2147483647 h 164"/>
                <a:gd name="T2" fmla="*/ 0 w 112"/>
                <a:gd name="T3" fmla="*/ 2147483647 h 164"/>
                <a:gd name="T4" fmla="*/ 2147483647 w 112"/>
                <a:gd name="T5" fmla="*/ 0 h 164"/>
                <a:gd name="T6" fmla="*/ 2147483647 w 112"/>
                <a:gd name="T7" fmla="*/ 2147483647 h 1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2"/>
                <a:gd name="T13" fmla="*/ 0 h 164"/>
                <a:gd name="T14" fmla="*/ 112 w 112"/>
                <a:gd name="T15" fmla="*/ 164 h 1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2" h="164">
                  <a:moveTo>
                    <a:pt x="112" y="164"/>
                  </a:moveTo>
                  <a:lnTo>
                    <a:pt x="0" y="164"/>
                  </a:lnTo>
                  <a:lnTo>
                    <a:pt x="56" y="0"/>
                  </a:lnTo>
                  <a:lnTo>
                    <a:pt x="112" y="164"/>
                  </a:lnTo>
                  <a:close/>
                </a:path>
              </a:pathLst>
            </a:custGeom>
            <a:solidFill>
              <a:srgbClr val="FCF2E3"/>
            </a:solidFill>
            <a:ln w="10" cap="rnd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02" name="Line 340"/>
            <p:cNvSpPr>
              <a:spLocks noChangeShapeType="1"/>
            </p:cNvSpPr>
            <p:nvPr/>
          </p:nvSpPr>
          <p:spPr bwMode="auto">
            <a:xfrm flipH="1" flipV="1">
              <a:off x="4949825" y="4081463"/>
              <a:ext cx="1466850" cy="876300"/>
            </a:xfrm>
            <a:prstGeom prst="line">
              <a:avLst/>
            </a:prstGeom>
            <a:noFill/>
            <a:ln w="10" cap="rnd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03" name="Freeform 341"/>
            <p:cNvSpPr>
              <a:spLocks/>
            </p:cNvSpPr>
            <p:nvPr/>
          </p:nvSpPr>
          <p:spPr bwMode="auto">
            <a:xfrm>
              <a:off x="4949825" y="4081463"/>
              <a:ext cx="266700" cy="161925"/>
            </a:xfrm>
            <a:custGeom>
              <a:avLst/>
              <a:gdLst>
                <a:gd name="T0" fmla="*/ 2147483647 w 168"/>
                <a:gd name="T1" fmla="*/ 0 h 102"/>
                <a:gd name="T2" fmla="*/ 0 w 168"/>
                <a:gd name="T3" fmla="*/ 0 h 102"/>
                <a:gd name="T4" fmla="*/ 2147483647 w 168"/>
                <a:gd name="T5" fmla="*/ 2147483647 h 102"/>
                <a:gd name="T6" fmla="*/ 2147483647 w 168"/>
                <a:gd name="T7" fmla="*/ 2147483647 h 102"/>
                <a:gd name="T8" fmla="*/ 2147483647 w 168"/>
                <a:gd name="T9" fmla="*/ 0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8"/>
                <a:gd name="T16" fmla="*/ 0 h 102"/>
                <a:gd name="T17" fmla="*/ 168 w 16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8" h="102">
                  <a:moveTo>
                    <a:pt x="103" y="0"/>
                  </a:moveTo>
                  <a:lnTo>
                    <a:pt x="0" y="0"/>
                  </a:lnTo>
                  <a:lnTo>
                    <a:pt x="56" y="92"/>
                  </a:lnTo>
                  <a:lnTo>
                    <a:pt x="168" y="102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000000"/>
            </a:solidFill>
            <a:ln w="10" cap="rnd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04" name="Rectangle 342"/>
            <p:cNvSpPr>
              <a:spLocks noChangeArrowheads="1"/>
            </p:cNvSpPr>
            <p:nvPr/>
          </p:nvSpPr>
          <p:spPr bwMode="auto">
            <a:xfrm>
              <a:off x="6061075" y="4454525"/>
              <a:ext cx="593725" cy="195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300">
                  <a:solidFill>
                    <a:srgbClr val="000000"/>
                  </a:solidFill>
                  <a:latin typeface="Arial" pitchFamily="34" charset="0"/>
                </a:rPr>
                <a:t>rangeSet</a:t>
              </a:r>
              <a:endParaRPr 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11305" name="Line 343"/>
            <p:cNvSpPr>
              <a:spLocks noChangeShapeType="1"/>
            </p:cNvSpPr>
            <p:nvPr/>
          </p:nvSpPr>
          <p:spPr bwMode="auto">
            <a:xfrm flipV="1">
              <a:off x="2193925" y="4081463"/>
              <a:ext cx="1497013" cy="876300"/>
            </a:xfrm>
            <a:prstGeom prst="line">
              <a:avLst/>
            </a:prstGeom>
            <a:noFill/>
            <a:ln w="10" cap="rnd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06" name="Freeform 344"/>
            <p:cNvSpPr>
              <a:spLocks/>
            </p:cNvSpPr>
            <p:nvPr/>
          </p:nvSpPr>
          <p:spPr bwMode="auto">
            <a:xfrm>
              <a:off x="3424238" y="4081463"/>
              <a:ext cx="266700" cy="146050"/>
            </a:xfrm>
            <a:custGeom>
              <a:avLst/>
              <a:gdLst>
                <a:gd name="T0" fmla="*/ 2147483647 w 168"/>
                <a:gd name="T1" fmla="*/ 2147483647 h 92"/>
                <a:gd name="T2" fmla="*/ 2147483647 w 168"/>
                <a:gd name="T3" fmla="*/ 0 h 92"/>
                <a:gd name="T4" fmla="*/ 2147483647 w 168"/>
                <a:gd name="T5" fmla="*/ 0 h 92"/>
                <a:gd name="T6" fmla="*/ 0 w 168"/>
                <a:gd name="T7" fmla="*/ 2147483647 h 92"/>
                <a:gd name="T8" fmla="*/ 2147483647 w 168"/>
                <a:gd name="T9" fmla="*/ 2147483647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8"/>
                <a:gd name="T16" fmla="*/ 0 h 92"/>
                <a:gd name="T17" fmla="*/ 168 w 168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8" h="92">
                  <a:moveTo>
                    <a:pt x="112" y="92"/>
                  </a:moveTo>
                  <a:lnTo>
                    <a:pt x="168" y="0"/>
                  </a:lnTo>
                  <a:lnTo>
                    <a:pt x="65" y="0"/>
                  </a:lnTo>
                  <a:lnTo>
                    <a:pt x="0" y="92"/>
                  </a:lnTo>
                  <a:lnTo>
                    <a:pt x="112" y="92"/>
                  </a:lnTo>
                  <a:close/>
                </a:path>
              </a:pathLst>
            </a:custGeom>
            <a:solidFill>
              <a:srgbClr val="000000"/>
            </a:solidFill>
            <a:ln w="10" cap="rnd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07" name="Rectangle 345"/>
            <p:cNvSpPr>
              <a:spLocks noChangeArrowheads="1"/>
            </p:cNvSpPr>
            <p:nvPr/>
          </p:nvSpPr>
          <p:spPr bwMode="auto">
            <a:xfrm>
              <a:off x="1927225" y="4422775"/>
              <a:ext cx="696913" cy="195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300">
                  <a:solidFill>
                    <a:srgbClr val="000000"/>
                  </a:solidFill>
                  <a:latin typeface="Arial" pitchFamily="34" charset="0"/>
                </a:rPr>
                <a:t>domainSet</a:t>
              </a:r>
              <a:endParaRPr 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11308" name="Line 346"/>
            <p:cNvSpPr>
              <a:spLocks noChangeShapeType="1"/>
            </p:cNvSpPr>
            <p:nvPr/>
          </p:nvSpPr>
          <p:spPr bwMode="auto">
            <a:xfrm flipV="1">
              <a:off x="4327525" y="4081463"/>
              <a:ext cx="1588" cy="876300"/>
            </a:xfrm>
            <a:prstGeom prst="line">
              <a:avLst/>
            </a:prstGeom>
            <a:noFill/>
            <a:ln w="10" cap="rnd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09" name="Freeform 347"/>
            <p:cNvSpPr>
              <a:spLocks/>
            </p:cNvSpPr>
            <p:nvPr/>
          </p:nvSpPr>
          <p:spPr bwMode="auto">
            <a:xfrm>
              <a:off x="4252913" y="4081463"/>
              <a:ext cx="149225" cy="323850"/>
            </a:xfrm>
            <a:custGeom>
              <a:avLst/>
              <a:gdLst>
                <a:gd name="T0" fmla="*/ 2147483647 w 94"/>
                <a:gd name="T1" fmla="*/ 2147483647 h 204"/>
                <a:gd name="T2" fmla="*/ 2147483647 w 94"/>
                <a:gd name="T3" fmla="*/ 0 h 204"/>
                <a:gd name="T4" fmla="*/ 0 w 94"/>
                <a:gd name="T5" fmla="*/ 2147483647 h 204"/>
                <a:gd name="T6" fmla="*/ 2147483647 w 94"/>
                <a:gd name="T7" fmla="*/ 2147483647 h 204"/>
                <a:gd name="T8" fmla="*/ 2147483647 w 94"/>
                <a:gd name="T9" fmla="*/ 2147483647 h 2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204"/>
                <a:gd name="T17" fmla="*/ 94 w 94"/>
                <a:gd name="T18" fmla="*/ 204 h 2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204">
                  <a:moveTo>
                    <a:pt x="94" y="102"/>
                  </a:moveTo>
                  <a:lnTo>
                    <a:pt x="47" y="0"/>
                  </a:lnTo>
                  <a:lnTo>
                    <a:pt x="0" y="102"/>
                  </a:lnTo>
                  <a:lnTo>
                    <a:pt x="47" y="204"/>
                  </a:lnTo>
                  <a:lnTo>
                    <a:pt x="94" y="102"/>
                  </a:lnTo>
                  <a:close/>
                </a:path>
              </a:pathLst>
            </a:custGeom>
            <a:solidFill>
              <a:srgbClr val="000000"/>
            </a:solidFill>
            <a:ln w="10" cap="rnd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10" name="Rectangle 348"/>
            <p:cNvSpPr>
              <a:spLocks noChangeArrowheads="1"/>
            </p:cNvSpPr>
            <p:nvPr/>
          </p:nvSpPr>
          <p:spPr bwMode="auto">
            <a:xfrm>
              <a:off x="4402138" y="4454525"/>
              <a:ext cx="696913" cy="195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300">
                  <a:solidFill>
                    <a:srgbClr val="000000"/>
                  </a:solidFill>
                  <a:latin typeface="Arial" pitchFamily="34" charset="0"/>
                </a:rPr>
                <a:t>rangeType</a:t>
              </a:r>
              <a:endParaRPr 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11311" name="Rectangle 10"/>
            <p:cNvSpPr>
              <a:spLocks noChangeArrowheads="1"/>
            </p:cNvSpPr>
            <p:nvPr/>
          </p:nvSpPr>
          <p:spPr bwMode="auto">
            <a:xfrm>
              <a:off x="434975" y="1225550"/>
              <a:ext cx="6781800" cy="523716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en-US"/>
            </a:p>
          </p:txBody>
        </p:sp>
      </p:grpSp>
      <p:sp>
        <p:nvSpPr>
          <p:cNvPr id="11268" name="Text Box 7"/>
          <p:cNvSpPr txBox="1">
            <a:spLocks noChangeArrowheads="1"/>
          </p:cNvSpPr>
          <p:nvPr/>
        </p:nvSpPr>
        <p:spPr bwMode="auto">
          <a:xfrm>
            <a:off x="0" y="6486525"/>
            <a:ext cx="1531938" cy="371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800">
                <a:solidFill>
                  <a:srgbClr val="000000"/>
                </a:solidFill>
                <a:latin typeface="Arial Narrow" pitchFamily="34" charset="0"/>
              </a:rPr>
              <a:t>[OGC 09-146r2]</a:t>
            </a:r>
          </a:p>
        </p:txBody>
      </p:sp>
      <p:sp>
        <p:nvSpPr>
          <p:cNvPr id="11269" name="Rectangle 9"/>
          <p:cNvSpPr>
            <a:spLocks noChangeArrowheads="1"/>
          </p:cNvSpPr>
          <p:nvPr/>
        </p:nvSpPr>
        <p:spPr bwMode="auto">
          <a:xfrm>
            <a:off x="217488" y="1166813"/>
            <a:ext cx="6781800" cy="52371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/>
          </a:p>
        </p:txBody>
      </p:sp>
      <p:sp>
        <p:nvSpPr>
          <p:cNvPr id="11270" name="Rounded Rectangular Callout 43"/>
          <p:cNvSpPr>
            <a:spLocks noChangeArrowheads="1"/>
          </p:cNvSpPr>
          <p:nvPr/>
        </p:nvSpPr>
        <p:spPr bwMode="auto">
          <a:xfrm>
            <a:off x="4552950" y="3692525"/>
            <a:ext cx="46038" cy="46038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/>
          </a:p>
        </p:txBody>
      </p: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5835650" y="3427413"/>
            <a:ext cx="2822575" cy="1276350"/>
            <a:chOff x="5836330" y="3428101"/>
            <a:chExt cx="2821222" cy="1276287"/>
          </a:xfrm>
        </p:grpSpPr>
        <p:pic>
          <p:nvPicPr>
            <p:cNvPr id="11272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 l="4974" t="21143" r="5650" b="7204"/>
            <a:stretch>
              <a:fillRect/>
            </a:stretch>
          </p:blipFill>
          <p:spPr bwMode="auto">
            <a:xfrm>
              <a:off x="7099685" y="3728412"/>
              <a:ext cx="1557867" cy="9759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3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7825"/>
            <a:stretch>
              <a:fillRect/>
            </a:stretch>
          </p:blipFill>
          <p:spPr bwMode="auto">
            <a:xfrm flipV="1">
              <a:off x="5836330" y="3428101"/>
              <a:ext cx="1666875" cy="3033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4" name="Rectangle 342"/>
            <p:cNvSpPr>
              <a:spLocks noChangeArrowheads="1"/>
            </p:cNvSpPr>
            <p:nvPr/>
          </p:nvSpPr>
          <p:spPr bwMode="auto">
            <a:xfrm>
              <a:off x="7181127" y="3533842"/>
              <a:ext cx="1022716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914400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de-DE" sz="1300">
                  <a:solidFill>
                    <a:srgbClr val="000000"/>
                  </a:solidFill>
                  <a:latin typeface="Arial" pitchFamily="34" charset="0"/>
                </a:rPr>
                <a:t>0..1 </a:t>
              </a:r>
              <a:r>
                <a:rPr lang="en-US" sz="1300">
                  <a:solidFill>
                    <a:srgbClr val="000000"/>
                  </a:solidFill>
                  <a:latin typeface="Arial" pitchFamily="34" charset="0"/>
                </a:rPr>
                <a:t>metadata</a:t>
              </a:r>
              <a:endParaRPr lang="en-US" sz="1800">
                <a:solidFill>
                  <a:schemeClr val="tx1"/>
                </a:solidFill>
                <a:latin typeface="Arial" pitchFamily="34" charset="0"/>
              </a:endParaRPr>
            </a:p>
          </p:txBody>
        </p:sp>
      </p:grpSp>
      <p:sp>
        <p:nvSpPr>
          <p:cNvPr id="48" name="Down Arrow Callout 47"/>
          <p:cNvSpPr/>
          <p:nvPr/>
        </p:nvSpPr>
        <p:spPr bwMode="auto">
          <a:xfrm rot="579831">
            <a:off x="7523420" y="2534933"/>
            <a:ext cx="1376127" cy="841972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299"/>
            </a:avLst>
          </a:prstGeom>
          <a:solidFill>
            <a:srgbClr val="FFFFCC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de-DE" sz="2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 Narrow" pitchFamily="34" charset="0"/>
              </a:rPr>
              <a:t>INSPIRE!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 Narrow" pitchFamily="34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uild="allAtOnc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A Simple Coverage, in GML</a:t>
            </a:r>
            <a:endParaRPr lang="en-US" smtClean="0"/>
          </a:p>
        </p:txBody>
      </p:sp>
      <p:pic>
        <p:nvPicPr>
          <p:cNvPr id="122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475" y="1173163"/>
            <a:ext cx="6718300" cy="529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715383" y="448237"/>
            <a:ext cx="3108543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examples on </a:t>
            </a:r>
            <a:br>
              <a:rPr lang="en-US" sz="1800" dirty="0" smtClean="0">
                <a:solidFill>
                  <a:srgbClr val="C00000"/>
                </a:solidFill>
                <a:latin typeface="+mn-lt"/>
              </a:rPr>
            </a:b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http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://schemas.opengis.net/cis/1.1/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6"/>
          <p:cNvSpPr txBox="1">
            <a:spLocks noChangeArrowheads="1"/>
          </p:cNvSpPr>
          <p:nvPr/>
        </p:nvSpPr>
        <p:spPr bwMode="auto">
          <a:xfrm>
            <a:off x="257175" y="1219200"/>
            <a:ext cx="7331075" cy="485298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{   "type": "</a:t>
            </a:r>
            <a:r>
              <a:rPr lang="en-GB" sz="1600" dirty="0" err="1">
                <a:solidFill>
                  <a:srgbClr val="00B050"/>
                </a:solidFill>
                <a:latin typeface="Arial Narrow" pitchFamily="34" charset="0"/>
              </a:rPr>
              <a:t>CoverageByDomainAndRangeType</a:t>
            </a: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",    </a:t>
            </a:r>
            <a:br>
              <a:rPr lang="en-GB" sz="16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    "</a:t>
            </a:r>
            <a:r>
              <a:rPr lang="en-GB" sz="1600" dirty="0" err="1">
                <a:solidFill>
                  <a:srgbClr val="C00000"/>
                </a:solidFill>
                <a:latin typeface="Arial Narrow" pitchFamily="34" charset="0"/>
              </a:rPr>
              <a:t>domainSet</a:t>
            </a: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":{</a:t>
            </a:r>
            <a:br>
              <a:rPr lang="en-GB" sz="16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        "type": "</a:t>
            </a:r>
            <a:r>
              <a:rPr lang="en-GB" sz="1600" dirty="0" err="1">
                <a:solidFill>
                  <a:srgbClr val="00B050"/>
                </a:solidFill>
                <a:latin typeface="Arial Narrow" pitchFamily="34" charset="0"/>
              </a:rPr>
              <a:t>DomainSetType</a:t>
            </a: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",</a:t>
            </a:r>
            <a:br>
              <a:rPr lang="en-GB" sz="16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        "</a:t>
            </a:r>
            <a:r>
              <a:rPr lang="en-GB" sz="1600" dirty="0" err="1">
                <a:solidFill>
                  <a:srgbClr val="00B050"/>
                </a:solidFill>
                <a:latin typeface="Arial Narrow" pitchFamily="34" charset="0"/>
              </a:rPr>
              <a:t>generalGrid</a:t>
            </a: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":{</a:t>
            </a:r>
            <a:br>
              <a:rPr lang="en-GB" sz="16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            "type":           "</a:t>
            </a:r>
            <a:r>
              <a:rPr lang="en-GB" sz="1600" dirty="0" err="1">
                <a:solidFill>
                  <a:srgbClr val="00B050"/>
                </a:solidFill>
                <a:latin typeface="Arial Narrow" pitchFamily="34" charset="0"/>
              </a:rPr>
              <a:t>GeneralGridCoverageType</a:t>
            </a: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",</a:t>
            </a:r>
            <a:br>
              <a:rPr lang="en-GB" sz="16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            "</a:t>
            </a:r>
            <a:r>
              <a:rPr lang="en-GB" sz="1600" dirty="0" err="1">
                <a:solidFill>
                  <a:srgbClr val="00B050"/>
                </a:solidFill>
                <a:latin typeface="Arial Narrow" pitchFamily="34" charset="0"/>
              </a:rPr>
              <a:t>srsName</a:t>
            </a: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":    "http://www.opengis.net/def/crs/OGC/0/Index2D",</a:t>
            </a:r>
            <a:br>
              <a:rPr lang="en-GB" sz="16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            "</a:t>
            </a:r>
            <a:r>
              <a:rPr lang="en-GB" sz="1600" dirty="0" err="1">
                <a:solidFill>
                  <a:srgbClr val="00B050"/>
                </a:solidFill>
                <a:latin typeface="Arial Narrow" pitchFamily="34" charset="0"/>
              </a:rPr>
              <a:t>axisLabels</a:t>
            </a: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": ["</a:t>
            </a:r>
            <a:r>
              <a:rPr lang="en-GB" sz="1600" dirty="0" err="1">
                <a:solidFill>
                  <a:srgbClr val="00B050"/>
                </a:solidFill>
                <a:latin typeface="Arial Narrow" pitchFamily="34" charset="0"/>
              </a:rPr>
              <a:t>i</a:t>
            </a: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", "j"],</a:t>
            </a:r>
            <a:br>
              <a:rPr lang="en-GB" sz="16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            "axis": [{       "type": "</a:t>
            </a:r>
            <a:r>
              <a:rPr lang="en-GB" sz="1600" dirty="0" err="1">
                <a:solidFill>
                  <a:srgbClr val="00B050"/>
                </a:solidFill>
                <a:latin typeface="Arial Narrow" pitchFamily="34" charset="0"/>
              </a:rPr>
              <a:t>IndexAxisType</a:t>
            </a: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“, "</a:t>
            </a:r>
            <a:r>
              <a:rPr lang="en-GB" sz="1600" dirty="0" err="1">
                <a:solidFill>
                  <a:srgbClr val="00B050"/>
                </a:solidFill>
                <a:latin typeface="Arial Narrow" pitchFamily="34" charset="0"/>
              </a:rPr>
              <a:t>axisLabel</a:t>
            </a: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": "</a:t>
            </a:r>
            <a:r>
              <a:rPr lang="en-GB" sz="1600" dirty="0" err="1">
                <a:solidFill>
                  <a:srgbClr val="00B050"/>
                </a:solidFill>
                <a:latin typeface="Arial Narrow" pitchFamily="34" charset="0"/>
              </a:rPr>
              <a:t>i</a:t>
            </a: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", "</a:t>
            </a:r>
            <a:r>
              <a:rPr lang="en-GB" sz="1600" dirty="0" err="1">
                <a:solidFill>
                  <a:srgbClr val="00B050"/>
                </a:solidFill>
                <a:latin typeface="Arial Narrow" pitchFamily="34" charset="0"/>
              </a:rPr>
              <a:t>lowerBound</a:t>
            </a: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": 0, "</a:t>
            </a:r>
            <a:r>
              <a:rPr lang="en-GB" sz="1600" dirty="0" err="1">
                <a:solidFill>
                  <a:srgbClr val="00B050"/>
                </a:solidFill>
                <a:latin typeface="Arial Narrow" pitchFamily="34" charset="0"/>
              </a:rPr>
              <a:t>upperBound</a:t>
            </a: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": 2</a:t>
            </a:r>
            <a:br>
              <a:rPr lang="en-GB" sz="16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            },{                 "type": "</a:t>
            </a:r>
            <a:r>
              <a:rPr lang="en-GB" sz="1600" dirty="0" err="1">
                <a:solidFill>
                  <a:srgbClr val="00B050"/>
                </a:solidFill>
                <a:latin typeface="Arial Narrow" pitchFamily="34" charset="0"/>
              </a:rPr>
              <a:t>IndexAxisType</a:t>
            </a: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“, "</a:t>
            </a:r>
            <a:r>
              <a:rPr lang="en-GB" sz="1600" dirty="0" err="1">
                <a:solidFill>
                  <a:srgbClr val="00B050"/>
                </a:solidFill>
                <a:latin typeface="Arial Narrow" pitchFamily="34" charset="0"/>
              </a:rPr>
              <a:t>axisLabel</a:t>
            </a: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": "j", "</a:t>
            </a:r>
            <a:r>
              <a:rPr lang="en-GB" sz="1600" dirty="0" err="1">
                <a:solidFill>
                  <a:srgbClr val="00B050"/>
                </a:solidFill>
                <a:latin typeface="Arial Narrow" pitchFamily="34" charset="0"/>
              </a:rPr>
              <a:t>lowerBound</a:t>
            </a: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": 0, "</a:t>
            </a:r>
            <a:r>
              <a:rPr lang="en-GB" sz="1600" dirty="0" err="1">
                <a:solidFill>
                  <a:srgbClr val="00B050"/>
                </a:solidFill>
                <a:latin typeface="Arial Narrow" pitchFamily="34" charset="0"/>
              </a:rPr>
              <a:t>upperBound</a:t>
            </a: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": 2  }]</a:t>
            </a:r>
            <a:br>
              <a:rPr lang="en-GB" sz="16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        }</a:t>
            </a:r>
            <a:br>
              <a:rPr lang="en-GB" sz="16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    },</a:t>
            </a:r>
            <a:br>
              <a:rPr lang="en-GB" sz="16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    "</a:t>
            </a:r>
            <a:r>
              <a:rPr lang="en-GB" sz="1600" dirty="0" err="1">
                <a:solidFill>
                  <a:srgbClr val="C00000"/>
                </a:solidFill>
                <a:latin typeface="Arial Narrow" pitchFamily="34" charset="0"/>
              </a:rPr>
              <a:t>rangeSet</a:t>
            </a: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": {      "type": "</a:t>
            </a:r>
            <a:r>
              <a:rPr lang="en-GB" sz="1600" dirty="0" err="1">
                <a:solidFill>
                  <a:srgbClr val="00B050"/>
                </a:solidFill>
                <a:latin typeface="Arial Narrow" pitchFamily="34" charset="0"/>
              </a:rPr>
              <a:t>RangeSetType</a:t>
            </a: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",</a:t>
            </a:r>
            <a:br>
              <a:rPr lang="en-GB" sz="16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                              "</a:t>
            </a:r>
            <a:r>
              <a:rPr lang="en-GB" sz="1600" dirty="0" err="1">
                <a:solidFill>
                  <a:srgbClr val="00B050"/>
                </a:solidFill>
                <a:latin typeface="Arial Narrow" pitchFamily="34" charset="0"/>
              </a:rPr>
              <a:t>dataBlock</a:t>
            </a: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": { "type": "</a:t>
            </a:r>
            <a:r>
              <a:rPr lang="en-GB" sz="1600" dirty="0" err="1">
                <a:solidFill>
                  <a:srgbClr val="00B050"/>
                </a:solidFill>
                <a:latin typeface="Arial Narrow" pitchFamily="34" charset="0"/>
              </a:rPr>
              <a:t>VDataBlockType</a:t>
            </a: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",  "values": [1,2,3,4,5,6,7,8,9] }     },</a:t>
            </a:r>
            <a:br>
              <a:rPr lang="en-GB" sz="16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    "</a:t>
            </a:r>
            <a:r>
              <a:rPr lang="en-GB" sz="1600" dirty="0" err="1">
                <a:solidFill>
                  <a:srgbClr val="C00000"/>
                </a:solidFill>
                <a:latin typeface="Arial Narrow" pitchFamily="34" charset="0"/>
              </a:rPr>
              <a:t>rangeType</a:t>
            </a: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": {   "type": "</a:t>
            </a:r>
            <a:r>
              <a:rPr lang="en-GB" sz="1600" dirty="0" err="1">
                <a:solidFill>
                  <a:srgbClr val="00B050"/>
                </a:solidFill>
                <a:latin typeface="Arial Narrow" pitchFamily="34" charset="0"/>
              </a:rPr>
              <a:t>DataRecordType</a:t>
            </a: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",</a:t>
            </a:r>
            <a:br>
              <a:rPr lang="en-GB" sz="16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                              "field":[{     "type": "</a:t>
            </a:r>
            <a:r>
              <a:rPr lang="en-GB" sz="1600" dirty="0" err="1">
                <a:solidFill>
                  <a:srgbClr val="00B050"/>
                </a:solidFill>
                <a:latin typeface="Arial Narrow" pitchFamily="34" charset="0"/>
              </a:rPr>
              <a:t>QuantityType</a:t>
            </a: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",</a:t>
            </a:r>
            <a:br>
              <a:rPr lang="en-GB" sz="16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                                                "definition": "</a:t>
            </a:r>
            <a:r>
              <a:rPr lang="en-GB" sz="1600" dirty="0" err="1">
                <a:solidFill>
                  <a:srgbClr val="00B050"/>
                </a:solidFill>
                <a:latin typeface="Arial Narrow" pitchFamily="34" charset="0"/>
              </a:rPr>
              <a:t>ogcType:unsignedInt</a:t>
            </a: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",</a:t>
            </a:r>
            <a:br>
              <a:rPr lang="en-GB" sz="16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                                                "</a:t>
            </a:r>
            <a:r>
              <a:rPr lang="en-GB" sz="1600" dirty="0" err="1">
                <a:solidFill>
                  <a:srgbClr val="00B050"/>
                </a:solidFill>
                <a:latin typeface="Arial Narrow" pitchFamily="34" charset="0"/>
              </a:rPr>
              <a:t>uom</a:t>
            </a: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": { "type": "</a:t>
            </a:r>
            <a:r>
              <a:rPr lang="en-GB" sz="1600" dirty="0" err="1">
                <a:solidFill>
                  <a:srgbClr val="00B050"/>
                </a:solidFill>
                <a:latin typeface="Arial Narrow" pitchFamily="34" charset="0"/>
              </a:rPr>
              <a:t>UnitReference</a:t>
            </a: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", "code": "10^0“ }     }]</a:t>
            </a:r>
            <a:br>
              <a:rPr lang="en-GB" sz="16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    }  </a:t>
            </a:r>
            <a:br>
              <a:rPr lang="en-GB" sz="16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600" dirty="0">
                <a:solidFill>
                  <a:srgbClr val="00B050"/>
                </a:solidFill>
                <a:latin typeface="Arial Narrow" pitchFamily="34" charset="0"/>
              </a:rPr>
              <a:t>}</a:t>
            </a:r>
            <a:endParaRPr lang="en-US" sz="1600" dirty="0">
              <a:solidFill>
                <a:srgbClr val="00B050"/>
              </a:solidFill>
              <a:latin typeface="Arial Narrow" pitchFamily="34" charset="0"/>
            </a:endParaRPr>
          </a:p>
        </p:txBody>
      </p:sp>
      <p:sp>
        <p:nvSpPr>
          <p:cNvPr id="1741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A Simple Coverage, in JSON</a:t>
            </a:r>
            <a:endParaRPr lang="en-US" smtClean="0"/>
          </a:p>
        </p:txBody>
      </p:sp>
      <p:sp>
        <p:nvSpPr>
          <p:cNvPr id="4" name="TextBox 3"/>
          <p:cNvSpPr txBox="1"/>
          <p:nvPr/>
        </p:nvSpPr>
        <p:spPr>
          <a:xfrm>
            <a:off x="5715383" y="448237"/>
            <a:ext cx="3108543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examples on </a:t>
            </a:r>
            <a:br>
              <a:rPr lang="en-US" sz="1800" dirty="0" smtClean="0">
                <a:solidFill>
                  <a:srgbClr val="C00000"/>
                </a:solidFill>
                <a:latin typeface="+mn-lt"/>
              </a:rPr>
            </a:b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http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://schemas.opengis.net/cis/1.1/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6"/>
          <p:cNvSpPr txBox="1">
            <a:spLocks noChangeArrowheads="1"/>
          </p:cNvSpPr>
          <p:nvPr/>
        </p:nvSpPr>
        <p:spPr bwMode="auto">
          <a:xfrm>
            <a:off x="298764" y="1210235"/>
            <a:ext cx="8537418" cy="56388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 smtClean="0">
                <a:solidFill>
                  <a:srgbClr val="00B050"/>
                </a:solidFill>
                <a:latin typeface="Arial Narrow" pitchFamily="34" charset="0"/>
              </a:rPr>
              <a:t>&lt;http://www.opengis.net/cis/1.1/examples/CIS_05_2D&gt;</a:t>
            </a:r>
            <a:br>
              <a:rPr lang="en-GB" sz="1400" dirty="0" smtClean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400" dirty="0" smtClean="0">
                <a:solidFill>
                  <a:srgbClr val="00B050"/>
                </a:solidFill>
                <a:latin typeface="Arial Narrow" pitchFamily="34" charset="0"/>
              </a:rPr>
              <a:t> &lt;http://www.w3.org/1999/02/22-rdf-syntax-ns#type&gt;</a:t>
            </a:r>
            <a:br>
              <a:rPr lang="en-GB" sz="1400" dirty="0" smtClean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400" dirty="0" smtClean="0">
                <a:solidFill>
                  <a:srgbClr val="00B050"/>
                </a:solidFill>
                <a:latin typeface="Arial Narrow" pitchFamily="34" charset="0"/>
              </a:rPr>
              <a:t> &lt;http://www.opengis.net/cis/1.1/CoverageByDomainAndRangeType&gt; .</a:t>
            </a:r>
            <a:endParaRPr lang="en-US" sz="1400" dirty="0" smtClean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 smtClean="0">
                <a:solidFill>
                  <a:srgbClr val="00B050"/>
                </a:solidFill>
                <a:latin typeface="Arial Narrow" pitchFamily="34" charset="0"/>
              </a:rPr>
              <a:t> </a:t>
            </a:r>
            <a:endParaRPr lang="en-US" sz="1400" dirty="0" smtClean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 smtClean="0">
                <a:solidFill>
                  <a:srgbClr val="00B050"/>
                </a:solidFill>
                <a:latin typeface="Arial Narrow" pitchFamily="34" charset="0"/>
              </a:rPr>
              <a:t>&lt;http://www.opengis.net/cis/1.1/examples/CIS_05_2D&gt;</a:t>
            </a:r>
            <a:br>
              <a:rPr lang="en-GB" sz="1400" dirty="0" smtClean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400" dirty="0" smtClean="0">
                <a:solidFill>
                  <a:srgbClr val="00B050"/>
                </a:solidFill>
                <a:latin typeface="Arial Narrow" pitchFamily="34" charset="0"/>
              </a:rPr>
              <a:t> &lt;http://www.opengis.net/cis/1.1/</a:t>
            </a:r>
            <a:r>
              <a:rPr lang="en-GB" sz="1400" dirty="0" smtClean="0">
                <a:solidFill>
                  <a:srgbClr val="C00000"/>
                </a:solidFill>
                <a:latin typeface="Arial Narrow" pitchFamily="34" charset="0"/>
              </a:rPr>
              <a:t>domainSet</a:t>
            </a:r>
            <a:r>
              <a:rPr lang="en-GB" sz="1400" dirty="0" smtClean="0">
                <a:solidFill>
                  <a:srgbClr val="00B050"/>
                </a:solidFill>
                <a:latin typeface="Arial Narrow" pitchFamily="34" charset="0"/>
              </a:rPr>
              <a:t>&gt;</a:t>
            </a:r>
            <a:br>
              <a:rPr lang="en-GB" sz="1400" dirty="0" smtClean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400" dirty="0" smtClean="0">
                <a:solidFill>
                  <a:srgbClr val="00B050"/>
                </a:solidFill>
                <a:latin typeface="Arial Narrow" pitchFamily="34" charset="0"/>
              </a:rPr>
              <a:t> &lt;http://www.opengis.net/cis/1.1/examples/CIS_DS_05_2D&gt; .</a:t>
            </a:r>
            <a:endParaRPr lang="en-US" sz="1400" dirty="0" smtClean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 smtClean="0">
                <a:solidFill>
                  <a:srgbClr val="00B050"/>
                </a:solidFill>
                <a:latin typeface="Arial Narrow" pitchFamily="34" charset="0"/>
              </a:rPr>
              <a:t>&lt;</a:t>
            </a: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http://www.opengis.net/cis/1.1/examples/CIS_DS_05_2D&gt;</a:t>
            </a:r>
            <a:br>
              <a:rPr lang="en-GB" sz="14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 &lt;http://www.opengis.net/cis/1.1/generalGrid&gt;</a:t>
            </a:r>
            <a:br>
              <a:rPr lang="en-GB" sz="14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 &lt;http://www.opengis.net/cis/1.1/examples/CIS_DS_GG_05_2D&gt;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&lt;http://www.opengis.net/cis/1.1/examples/CIS_DS_05_2D&gt;</a:t>
            </a:r>
            <a:br>
              <a:rPr lang="en-GB" sz="14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 &lt;http://www.w3.org/1999/02/22-rdf-syntax-ns#type&gt;</a:t>
            </a:r>
            <a:br>
              <a:rPr lang="en-GB" sz="14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 &lt;http://www.opengis.net/cis/1.1/DomainSetType&gt;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&lt;http://www.opengis.net/cis/1.1/examples/CIS_DS_GG_05_2D&gt;</a:t>
            </a:r>
            <a:br>
              <a:rPr lang="en-GB" sz="14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 &lt;http://www.opengis.net/cis/1.1/axis&gt;</a:t>
            </a:r>
            <a:br>
              <a:rPr lang="en-GB" sz="14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 &lt;http://www.opengis.net/cis/1.1/examples/CIS_DS_GG_I_05_2D&gt;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&lt;http://www.opengis.net/cis/1.1/examples/CIS_DS_GG_05_2D&gt;</a:t>
            </a:r>
            <a:br>
              <a:rPr lang="en-GB" sz="14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 &lt;http://www.opengis.net/cis/1.1/axis&gt;</a:t>
            </a:r>
            <a:br>
              <a:rPr lang="en-GB" sz="14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 &lt;http://www.opengis.net/cis/1.1/examples/CIS_DS_GG_J_05_2D&gt;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&lt;http://www.opengis.net/cis/1.1/examples/CIS_DS_GG_05_2D&gt;</a:t>
            </a:r>
            <a:br>
              <a:rPr lang="en-GB" sz="14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 &lt;http://www.opengis.net/cis/1.1/axisLabels&gt;</a:t>
            </a:r>
            <a:br>
              <a:rPr lang="en-GB" sz="1400" dirty="0">
                <a:solidFill>
                  <a:srgbClr val="00B050"/>
                </a:solidFill>
                <a:latin typeface="Arial Narrow" pitchFamily="34" charset="0"/>
              </a:rPr>
            </a:b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 &lt;http://www.opengis.net/cis/1.1/axisLabels0&gt;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&lt;http://www.opengis.net/cis/1.1/axisLabels0&gt; &lt;http://www.w3.org/1999/02/22-rdf-syntax-ns#first&gt; "</a:t>
            </a:r>
            <a:r>
              <a:rPr lang="en-GB" sz="1400" dirty="0" err="1">
                <a:solidFill>
                  <a:srgbClr val="00B050"/>
                </a:solidFill>
                <a:latin typeface="Arial Narrow" pitchFamily="34" charset="0"/>
              </a:rPr>
              <a:t>i</a:t>
            </a: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"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&lt;http://www.opengis.net/cis/1.1/axisLabels0&gt; &lt;http://www.w3.org/1999/02/22-rdf-syntax-ns#rest&gt; &lt;http://www.opengis.net/cis/1.1/axisLabels1&gt;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&lt;http://www.opengis.net/cis/1.1/axisLabels1&gt; &lt;http://www.w3.org/1999/02/22-rdf-syntax-ns#first&gt; "j"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&lt;http://www.opengis.net/cis/1.1/axisLabels1&gt; &lt;http://www.w3.org/1999/02/22-rdf-syntax-ns#rest&gt; &lt;http://www.w3.org/1999/02/22-rdf-syntax-ns#nil&gt;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&lt;http://www.opengis.net/cis/1.1/examples/CIS_DS_GG_05_2D&gt; &lt;http://www.opengis.net/cis/1.1/srsName&gt; &lt;http://www.opengis.net/def/crs/OGC/0/Index2D&gt;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&lt;http://www.opengis.net/cis/1.1/examples/CIS_DS_GG_05_2D&gt; &lt;http://www.w3.org/1999/02/22-rdf-syntax-ns#type&gt; &lt;http://www.opengis.net/cis/1.1/GeneralGridCoverageType&gt;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&lt;http://www.opengis.net/cis/1.1/examples/CIS_DS_GG_I_05_2D&gt; &lt;http://www.opengis.net/cis/1.1/axisLabel&gt; "</a:t>
            </a:r>
            <a:r>
              <a:rPr lang="en-GB" sz="1400" dirty="0" err="1">
                <a:solidFill>
                  <a:srgbClr val="00B050"/>
                </a:solidFill>
                <a:latin typeface="Arial Narrow" pitchFamily="34" charset="0"/>
              </a:rPr>
              <a:t>i</a:t>
            </a: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"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&lt;http://www.opengis.net/cis/1.1/examples/CIS_DS_GG_I_05_2D&gt; &lt;http://www.opengis.net/cis/1.1/lowerBound&gt; "0"^^&lt;http://www.w3.org/2001/XMLSchema#integer&gt;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&lt;http://www.opengis.net/cis/1.1/examples/CIS_DS_GG_I_05_2D&gt; &lt;http://www.opengis.net/cis/1.1/upperBound&gt; "2"^^&lt;http://www.w3.org/2001/XMLSchema#integer&gt;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&lt;http://www.opengis.net/cis/1.1/examples/CIS_DS_GG_I_05_2D&gt; &lt;http://www.w3.org/1999/02/22-rdf-syntax-ns#type&gt; &lt;http://www.opengis.net/cis/1.1/IndexAxisType&gt;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&lt;http://www.opengis.net/cis/1.1/examples/CIS_DS_GG_J_05_2D&gt; &lt;http://www.opengis.net/cis/1.1/axisLabel&gt; "j"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&lt;http://www.opengis.net/cis/1.1/examples/CIS_DS_GG_J_05_2D&gt; &lt;http://www.opengis.net/cis/1.1/lowerBound&gt; "0"^^&lt;http://www.w3.org/2001/XMLSchema#integer&gt;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&lt;http://www.opengis.net/cis/1.1/examples/CIS_DS_GG_J_05_2D&gt; &lt;http://www.opengis.net/cis/1.1/upperBound&gt; "2"^^&lt;http://www.w3.org/2001/XMLSchema#integer&gt;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&lt;http://www.opengis.net/cis/1.1/examples/CIS_DS_GG_J_05_2D&gt; &lt;http://www.w3.org/1999/02/22-rdf-syntax-ns#type&gt; &lt;http://www.opengis.net/cis/1.1/IndexAxisType&gt;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 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&lt;http://www.opengis.net/cis/1.1/examples/CIS_05_2D&gt; &lt;http://www.opengis.net/cis/1.1/rangeSet&gt; &lt;http://www.opengis.net/cis/1.1/examples/CIS_RS_05_2D&gt;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&lt;http://www.opengis.net/cis/1.1/examples/CIS_RS_05_2D&gt; &lt;http://www.w3.org/1999/02/22-rdf-syntax-ns#type&gt; &lt;http://www.opengis.net/cis/1.1/RangeSetRefType&gt;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&lt;http://www.opengis.net/cis/1.1/examples/CIS_RS_DB_05_2D&gt; &lt;http://www.opengis.net/cis/1.1/fileReference&gt; &lt;http://myserver.com/fileref.tiff&gt;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 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&lt;http://www.opengis.net/cis/1.1/examples/CIS_05_2D&gt; &lt;http://www.opengis.net/cis/1.1/rangeType&gt; &lt;http://www.opengis.net/cis/1.1/examples/CIS_RT_05_2D&gt;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&lt;http://www.opengis.net/cis/1.1/examples/CIS_RT_05_2D&gt; &lt;http://www.opengis.net/swe/2.0/field&gt; &lt;http://www.opengis.net/cis/1.1/examples/CIS_RT_F_05_2D&gt;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&lt;http://www.opengis.net/cis/1.1/examples/CIS_RT_05_2D&gt; &lt;http://www.w3.org/1999/02/22-rdf-syntax-ns#type&gt; &lt;http://www.opengis.net/swe/2.0/DataRecordType&gt;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&lt;http://www.opengis.net/cis/1.1/examples/CIS_RT_F_05_2D&gt; &lt;http://www.opengis.net/swe/2.0/definition&gt; &lt;http://www.opengis.net/def/dataType/OGC/0/unsignedInt&gt;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&lt;http://www.opengis.net/cis/1.1/examples/CIS_RT_F_05_2D&gt; &lt;http://www.opengis.net/swe/2.0/uom&gt; &lt;http://www.opengis.net/cis/1.1/examples/CIS_RT_F_UOM_05_2D&gt;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&lt;http://www.opengis.net/cis/1.1/examples/CIS_RT_F_05_2D&gt; &lt;http://www.w3.org/1999/02/22-rdf-syntax-ns#type&gt; &lt;http://www.opengis.net/swe/2.0/QuantityType&gt;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&lt;http://www.opengis.net/cis/1.1/examples/CIS_RT_F_UOM_05_2D&gt; &lt;http://www.opengis.net/swe/2.0/code&gt; "10^0"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400" dirty="0">
                <a:solidFill>
                  <a:srgbClr val="00B050"/>
                </a:solidFill>
                <a:latin typeface="Arial Narrow" pitchFamily="34" charset="0"/>
              </a:rPr>
              <a:t>&lt;http://www.opengis.net/cis/1.1/examples/CIS_RT_F_UOM_05_2D&gt; &lt;http://www.w3.org/1999/02/22-rdf-syntax-ns#type&gt; &lt;http://www.opengis.net/swe/2.0/UnitReference&gt; .</a:t>
            </a:r>
            <a:endParaRPr lang="en-US" sz="1400" dirty="0">
              <a:solidFill>
                <a:srgbClr val="00B050"/>
              </a:solidFill>
              <a:latin typeface="Arial Narrow" pitchFamily="34" charset="0"/>
            </a:endParaRPr>
          </a:p>
        </p:txBody>
      </p:sp>
      <p:sp>
        <p:nvSpPr>
          <p:cNvPr id="1843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Simple Coverage, in RDF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15383" y="448237"/>
            <a:ext cx="3108543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examples on </a:t>
            </a:r>
            <a:br>
              <a:rPr lang="en-US" sz="1800" dirty="0" smtClean="0">
                <a:solidFill>
                  <a:srgbClr val="C00000"/>
                </a:solidFill>
                <a:latin typeface="+mn-lt"/>
              </a:rPr>
            </a:b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http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://schemas.opengis.net/cis/1.1/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Encoding Coverages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346075" y="2337686"/>
            <a:ext cx="6203950" cy="3075084"/>
          </a:xfrm>
        </p:spPr>
        <p:txBody>
          <a:bodyPr/>
          <a:lstStyle/>
          <a:p>
            <a:r>
              <a:rPr lang="en-US" dirty="0" smtClean="0">
                <a:latin typeface="Arial Narrow" pitchFamily="34" charset="0"/>
              </a:rPr>
              <a:t>OGC CIS: </a:t>
            </a:r>
          </a:p>
          <a:p>
            <a:pPr lvl="1"/>
            <a:r>
              <a:rPr lang="en-US" dirty="0" smtClean="0">
                <a:latin typeface="Arial Narrow" pitchFamily="34" charset="0"/>
              </a:rPr>
              <a:t>GML, JSON, RDF, …</a:t>
            </a:r>
          </a:p>
          <a:p>
            <a:pPr lvl="1"/>
            <a:r>
              <a:rPr lang="en-US" dirty="0" smtClean="0">
                <a:latin typeface="Arial Narrow" pitchFamily="34" charset="0"/>
              </a:rPr>
              <a:t>GeoTIFF</a:t>
            </a:r>
            <a:r>
              <a:rPr lang="en-US" dirty="0" smtClean="0">
                <a:latin typeface="Arial Narrow" pitchFamily="34" charset="0"/>
              </a:rPr>
              <a:t>, NetCDF, JPEG2000, </a:t>
            </a:r>
            <a:br>
              <a:rPr lang="en-US" dirty="0" smtClean="0">
                <a:latin typeface="Arial Narrow" pitchFamily="34" charset="0"/>
              </a:rPr>
            </a:br>
            <a:r>
              <a:rPr lang="en-US" dirty="0" smtClean="0">
                <a:latin typeface="Arial Narrow" pitchFamily="34" charset="0"/>
              </a:rPr>
              <a:t>GMLJP2, GRIB2, JPIP, …</a:t>
            </a:r>
          </a:p>
          <a:p>
            <a:r>
              <a:rPr lang="de-DE" dirty="0" smtClean="0">
                <a:latin typeface="Arial Narrow" pitchFamily="34" charset="0"/>
              </a:rPr>
              <a:t>Caveat: </a:t>
            </a:r>
            <a:r>
              <a:rPr lang="de-DE" dirty="0" smtClean="0">
                <a:solidFill>
                  <a:srgbClr val="C00000"/>
                </a:solidFill>
                <a:latin typeface="Arial Narrow" pitchFamily="34" charset="0"/>
              </a:rPr>
              <a:t>not</a:t>
            </a:r>
            <a:r>
              <a:rPr lang="de-DE" dirty="0" smtClean="0">
                <a:latin typeface="Arial Narrow" pitchFamily="34" charset="0"/>
              </a:rPr>
              <a:t> GeoJSON, CoverageJSON</a:t>
            </a:r>
            <a:endParaRPr lang="en-US" dirty="0" smtClean="0">
              <a:latin typeface="Arial Narrow" pitchFamily="34" charset="0"/>
            </a:endParaRPr>
          </a:p>
        </p:txBody>
      </p:sp>
      <p:grpSp>
        <p:nvGrpSpPr>
          <p:cNvPr id="2" name="Group 55"/>
          <p:cNvGrpSpPr/>
          <p:nvPr/>
        </p:nvGrpSpPr>
        <p:grpSpPr>
          <a:xfrm>
            <a:off x="6009087" y="1718442"/>
            <a:ext cx="2756541" cy="3815255"/>
            <a:chOff x="6009087" y="1718442"/>
            <a:chExt cx="2756541" cy="3815255"/>
          </a:xfrm>
        </p:grpSpPr>
        <p:pic>
          <p:nvPicPr>
            <p:cNvPr id="54" name="Picture 53" descr="wcs-spec-hierarchy.pn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6611" r="60196" b="13287"/>
            <a:stretch>
              <a:fillRect/>
            </a:stretch>
          </p:blipFill>
          <p:spPr>
            <a:xfrm>
              <a:off x="6009087" y="1718442"/>
              <a:ext cx="2756541" cy="3815255"/>
            </a:xfrm>
            <a:prstGeom prst="rect">
              <a:avLst/>
            </a:prstGeom>
          </p:spPr>
        </p:pic>
        <p:sp>
          <p:nvSpPr>
            <p:cNvPr id="55" name="Rounded Rectangle 54"/>
            <p:cNvSpPr/>
            <p:nvPr/>
          </p:nvSpPr>
          <p:spPr bwMode="auto">
            <a:xfrm>
              <a:off x="7252137" y="2333296"/>
              <a:ext cx="1407421" cy="3097925"/>
            </a:xfrm>
            <a:prstGeom prst="round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6" charset="0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Summary</a:t>
            </a:r>
            <a:endParaRPr lang="en-US" dirty="0" smtClean="0"/>
          </a:p>
        </p:txBody>
      </p:sp>
      <p:sp>
        <p:nvSpPr>
          <p:cNvPr id="59395" name="Content Placeholder 4"/>
          <p:cNvSpPr>
            <a:spLocks noGrp="1"/>
          </p:cNvSpPr>
          <p:nvPr>
            <p:ph idx="1"/>
          </p:nvPr>
        </p:nvSpPr>
        <p:spPr>
          <a:xfrm>
            <a:off x="274638" y="2971609"/>
            <a:ext cx="8728075" cy="3764269"/>
          </a:xfrm>
        </p:spPr>
        <p:txBody>
          <a:bodyPr/>
          <a:lstStyle/>
          <a:p>
            <a:r>
              <a:rPr lang="de-DE" dirty="0" smtClean="0"/>
              <a:t>Coverage </a:t>
            </a:r>
            <a:r>
              <a:rPr lang="de-DE" dirty="0" smtClean="0"/>
              <a:t>Implementation </a:t>
            </a:r>
            <a:r>
              <a:rPr lang="de-DE" dirty="0" smtClean="0"/>
              <a:t>Schema (CIS)</a:t>
            </a:r>
          </a:p>
          <a:p>
            <a:pPr lvl="1"/>
            <a:r>
              <a:rPr lang="de-DE" dirty="0" smtClean="0"/>
              <a:t>regular &amp; irregular grids</a:t>
            </a:r>
          </a:p>
          <a:p>
            <a:pPr lvl="1"/>
            <a:r>
              <a:rPr lang="de-DE" dirty="0" smtClean="0"/>
              <a:t>SWE-compliant range type definition</a:t>
            </a:r>
          </a:p>
          <a:p>
            <a:pPr lvl="2"/>
            <a:r>
              <a:rPr lang="de-DE" dirty="0" smtClean="0"/>
              <a:t>Working with O&amp;M to enhance</a:t>
            </a:r>
          </a:p>
          <a:p>
            <a:pPr lvl="1"/>
            <a:r>
              <a:rPr lang="de-DE" dirty="0" smtClean="0"/>
              <a:t>Metadata for INSPIRE &amp; any other information</a:t>
            </a:r>
          </a:p>
          <a:p>
            <a:pPr lvl="1"/>
            <a:r>
              <a:rPr lang="de-DE" dirty="0" smtClean="0"/>
              <a:t>Format-independent -- wide range of encodings</a:t>
            </a:r>
          </a:p>
          <a:p>
            <a:r>
              <a:rPr lang="de-DE" dirty="0" smtClean="0">
                <a:sym typeface="Wingdings 3" pitchFamily="18" charset="2"/>
              </a:rPr>
              <a:t>CIS = </a:t>
            </a:r>
            <a:r>
              <a:rPr lang="de-DE" dirty="0" smtClean="0">
                <a:solidFill>
                  <a:srgbClr val="C00000"/>
                </a:solidFill>
                <a:sym typeface="Wingdings 3" pitchFamily="18" charset="2"/>
              </a:rPr>
              <a:t>Accepted way </a:t>
            </a:r>
            <a:r>
              <a:rPr lang="de-DE" dirty="0" smtClean="0">
                <a:sym typeface="Wingdings 3" pitchFamily="18" charset="2"/>
              </a:rPr>
              <a:t>to do </a:t>
            </a:r>
            <a:r>
              <a:rPr lang="de-DE" dirty="0" smtClean="0">
                <a:sym typeface="Wingdings 3" pitchFamily="18" charset="2"/>
              </a:rPr>
              <a:t>coverages in ISO, OGC, INSPIRE</a:t>
            </a:r>
            <a:endParaRPr lang="de-DE" dirty="0" smtClean="0">
              <a:sym typeface="Wingdings 3" pitchFamily="18" charset="2"/>
            </a:endParaRPr>
          </a:p>
          <a:p>
            <a:pPr lvl="1"/>
            <a:r>
              <a:rPr lang="de-DE" dirty="0" smtClean="0">
                <a:sym typeface="Wingdings 3" pitchFamily="18" charset="2"/>
              </a:rPr>
              <a:t>also adopted by ISO</a:t>
            </a:r>
          </a:p>
          <a:p>
            <a:pPr lvl="1"/>
            <a:endParaRPr lang="en-US" dirty="0" smtClean="0"/>
          </a:p>
        </p:txBody>
      </p:sp>
      <p:grpSp>
        <p:nvGrpSpPr>
          <p:cNvPr id="2" name="Group 37"/>
          <p:cNvGrpSpPr/>
          <p:nvPr/>
        </p:nvGrpSpPr>
        <p:grpSpPr>
          <a:xfrm>
            <a:off x="4598045" y="3441371"/>
            <a:ext cx="2616456" cy="700869"/>
            <a:chOff x="1825625" y="2449860"/>
            <a:chExt cx="5737225" cy="1109662"/>
          </a:xfrm>
        </p:grpSpPr>
        <p:pic>
          <p:nvPicPr>
            <p:cNvPr id="39" name="Object 2"/>
            <p:cNvPicPr>
              <a:picLocks noChangeArrowheads="1"/>
            </p:cNvPicPr>
            <p:nvPr/>
          </p:nvPicPr>
          <p:blipFill>
            <a:blip r:embed="rId2" cstate="print"/>
            <a:srcRect l="-7126" t="-2538" r="-7558" b="-4436"/>
            <a:stretch>
              <a:fillRect/>
            </a:stretch>
          </p:blipFill>
          <p:spPr bwMode="auto">
            <a:xfrm>
              <a:off x="5857875" y="2502247"/>
              <a:ext cx="738188" cy="1033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Object 1"/>
            <p:cNvPicPr>
              <a:picLocks noChangeArrowheads="1"/>
            </p:cNvPicPr>
            <p:nvPr/>
          </p:nvPicPr>
          <p:blipFill>
            <a:blip r:embed="rId3" cstate="print"/>
            <a:srcRect t="-1930" b="-510"/>
            <a:stretch>
              <a:fillRect/>
            </a:stretch>
          </p:blipFill>
          <p:spPr bwMode="auto">
            <a:xfrm>
              <a:off x="6702425" y="2449860"/>
              <a:ext cx="860425" cy="1109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114675" y="2626072"/>
              <a:ext cx="1395413" cy="903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440238" y="2618135"/>
              <a:ext cx="1300162" cy="903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825625" y="2599085"/>
              <a:ext cx="1227138" cy="903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3443218" y="744066"/>
            <a:ext cx="2222478" cy="1986222"/>
            <a:chOff x="5879592" y="1874722"/>
            <a:chExt cx="3087771" cy="278527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879592" y="1874722"/>
              <a:ext cx="2933065" cy="2774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TextBox 12"/>
            <p:cNvSpPr txBox="1"/>
            <p:nvPr/>
          </p:nvSpPr>
          <p:spPr>
            <a:xfrm>
              <a:off x="8326290" y="4290662"/>
              <a:ext cx="641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 smtClean="0">
                  <a:solidFill>
                    <a:schemeClr val="tx1"/>
                  </a:solidFill>
                  <a:latin typeface="Arial Narrow" pitchFamily="34" charset="0"/>
                </a:rPr>
                <a:t>[AWI]</a:t>
              </a:r>
              <a:endParaRPr lang="en-US" sz="1800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ub-template-adapted">
  <a:themeElements>
    <a:clrScheme name="Custom 33">
      <a:dk1>
        <a:srgbClr val="000000"/>
      </a:dk1>
      <a:lt1>
        <a:srgbClr val="CCCCCC"/>
      </a:lt1>
      <a:dk2>
        <a:srgbClr val="004578"/>
      </a:dk2>
      <a:lt2>
        <a:srgbClr val="178EB3"/>
      </a:lt2>
      <a:accent1>
        <a:srgbClr val="B2B2B2"/>
      </a:accent1>
      <a:accent2>
        <a:srgbClr val="404040"/>
      </a:accent2>
      <a:accent3>
        <a:srgbClr val="E2E2E2"/>
      </a:accent3>
      <a:accent4>
        <a:srgbClr val="000000"/>
      </a:accent4>
      <a:accent5>
        <a:srgbClr val="D5D5D5"/>
      </a:accent5>
      <a:accent6>
        <a:srgbClr val="393939"/>
      </a:accent6>
      <a:hlink>
        <a:srgbClr val="004578"/>
      </a:hlink>
      <a:folHlink>
        <a:srgbClr val="FFFFFF"/>
      </a:folHlink>
    </a:clrScheme>
    <a:fontScheme name="iub-template-adapted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6" charset="0"/>
          </a:defRPr>
        </a:defPPr>
      </a:lstStyle>
    </a:lnDef>
  </a:objectDefaults>
  <a:extraClrSchemeLst>
    <a:extraClrScheme>
      <a:clrScheme name="iub-template-adapt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ub-template-adapte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ub-template-adapte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ub-template-adapte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ub-template-adapte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ub-template-adapte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ub-template-adapte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ub-template-adapte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ub-template-adapte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ub-template-adapte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ub-template-adapte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ub-template-adapte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ub-template-adapted 13">
        <a:dk1>
          <a:srgbClr val="000000"/>
        </a:dk1>
        <a:lt1>
          <a:srgbClr val="CCCCCC"/>
        </a:lt1>
        <a:dk2>
          <a:srgbClr val="004578"/>
        </a:dk2>
        <a:lt2>
          <a:srgbClr val="178EB3"/>
        </a:lt2>
        <a:accent1>
          <a:srgbClr val="000000"/>
        </a:accent1>
        <a:accent2>
          <a:srgbClr val="404040"/>
        </a:accent2>
        <a:accent3>
          <a:srgbClr val="E2E2E2"/>
        </a:accent3>
        <a:accent4>
          <a:srgbClr val="000000"/>
        </a:accent4>
        <a:accent5>
          <a:srgbClr val="AAAAAA"/>
        </a:accent5>
        <a:accent6>
          <a:srgbClr val="393939"/>
        </a:accent6>
        <a:hlink>
          <a:srgbClr val="B3000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C:\Dokumente und Einstellungen\baumann\Eigene Dateien\00-IU-Bremen\Classes\Db+WebApp\00-myCourse\Slides\iub-template-adapted.pot</Template>
  <TotalTime>21342</TotalTime>
  <Words>809</Words>
  <Application>Microsoft Office PowerPoint</Application>
  <PresentationFormat>On-screen Show (4:3)</PresentationFormat>
  <Paragraphs>298</Paragraphs>
  <Slides>26</Slides>
  <Notes>7</Notes>
  <HiddenSlides>10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iub-template-adapted</vt:lpstr>
      <vt:lpstr>Standards</vt:lpstr>
      <vt:lpstr>Coverage Standards &amp; Friends</vt:lpstr>
      <vt:lpstr>Coverages= Grids, Point Clouds, Meshes</vt:lpstr>
      <vt:lpstr>Coverage Definition</vt:lpstr>
      <vt:lpstr>A Simple Coverage, in GML</vt:lpstr>
      <vt:lpstr>A Simple Coverage, in JSON</vt:lpstr>
      <vt:lpstr>A Simple Coverage, in RDF</vt:lpstr>
      <vt:lpstr>Encoding Coverages</vt:lpstr>
      <vt:lpstr>Summary</vt:lpstr>
      <vt:lpstr>Slide 10</vt:lpstr>
      <vt:lpstr>OGC Web Coverage Service (WCS)</vt:lpstr>
      <vt:lpstr>WCS Core GetCoverage</vt:lpstr>
      <vt:lpstr>OGC Web Coverage Processing Service (WCPS)</vt:lpstr>
      <vt:lpstr>INSPIRE vs OGC</vt:lpstr>
      <vt:lpstr>Finally: Conformance Testing</vt:lpstr>
      <vt:lpstr>Summary</vt:lpstr>
      <vt:lpstr>    BACKUP </vt:lpstr>
      <vt:lpstr>Coverages in INSPIRE, Ex: OI</vt:lpstr>
      <vt:lpstr>CIS: Grid Types  Axis Types</vt:lpstr>
      <vt:lpstr>Encoding Coverages</vt:lpstr>
      <vt:lpstr>CIS: Managing Complexity</vt:lpstr>
      <vt:lpstr>WCS Range Subsetting Extension</vt:lpstr>
      <vt:lpstr>WCS CRS Extension</vt:lpstr>
      <vt:lpstr>WCS Transaction Extension</vt:lpstr>
      <vt:lpstr>OGC WCS Suite: Big Picture</vt:lpstr>
      <vt:lpstr>OAPI - Coverages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Database Systems</dc:title>
  <dc:subject>Databases and Web Applications</dc:subject>
  <dc:creator>Peter Baumann</dc:creator>
  <cp:keywords>Chapter 1</cp:keywords>
  <dc:description>Based on material by Raghu Ramakrishnan, Johannes Gehrke, Michael Kohlhase</dc:description>
  <cp:lastModifiedBy>Peter Baumann</cp:lastModifiedBy>
  <cp:revision>1528</cp:revision>
  <dcterms:modified xsi:type="dcterms:W3CDTF">2021-02-24T18:59:26Z</dcterms:modified>
</cp:coreProperties>
</file>